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58" r:id="rId2"/>
  </p:sldMasterIdLst>
  <p:notesMasterIdLst>
    <p:notesMasterId r:id="rId11"/>
  </p:notesMasterIdLst>
  <p:sldIdLst>
    <p:sldId id="5860" r:id="rId3"/>
    <p:sldId id="5861" r:id="rId4"/>
    <p:sldId id="5862" r:id="rId5"/>
    <p:sldId id="5867" r:id="rId6"/>
    <p:sldId id="5868" r:id="rId7"/>
    <p:sldId id="5863" r:id="rId8"/>
    <p:sldId id="6762" r:id="rId9"/>
    <p:sldId id="5864" r:id="rId10"/>
  </p:sldIdLst>
  <p:sldSz cx="9144000" cy="6858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p:restoredLeft sz="7454" autoAdjust="0"/>
    <p:restoredTop sz="94660"/>
  </p:normalViewPr>
  <p:slideViewPr>
    <p:cSldViewPr snapToGrid="0">
      <p:cViewPr varScale="1">
        <p:scale>
          <a:sx n="107" d="100"/>
          <a:sy n="107" d="100"/>
        </p:scale>
        <p:origin x="2418" y="96"/>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5DF2E23C-0689-4461-AF2A-2EEE3BA83049}" type="datetimeFigureOut">
              <a:rPr kumimoji="1" lang="ja-JP" altLang="en-US" smtClean="0"/>
              <a:t>2024/9/24</a:t>
            </a:fld>
            <a:endParaRPr kumimoji="1" lang="ja-JP" altLang="en-US"/>
          </a:p>
        </p:txBody>
      </p:sp>
      <p:sp>
        <p:nvSpPr>
          <p:cNvPr id="4" name="スライド イメージ プレースホルダー 3"/>
          <p:cNvSpPr>
            <a:spLocks noGrp="1" noRot="1" noChangeAspect="1"/>
          </p:cNvSpPr>
          <p:nvPr>
            <p:ph type="sldImg" idx="2"/>
          </p:nvPr>
        </p:nvSpPr>
        <p:spPr>
          <a:xfrm>
            <a:off x="1247775" y="1279525"/>
            <a:ext cx="4603750" cy="3454400"/>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D828FCD6-F4F3-4F75-9F76-D94AE57E884D}" type="slidenum">
              <a:rPr kumimoji="1" lang="ja-JP" altLang="en-US" smtClean="0"/>
              <a:t>‹#›</a:t>
            </a:fld>
            <a:endParaRPr kumimoji="1" lang="ja-JP" altLang="en-US"/>
          </a:p>
        </p:txBody>
      </p:sp>
    </p:spTree>
    <p:extLst>
      <p:ext uri="{BB962C8B-B14F-4D97-AF65-F5344CB8AC3E}">
        <p14:creationId xmlns:p14="http://schemas.microsoft.com/office/powerpoint/2010/main" val="22123582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828FCD6-F4F3-4F75-9F76-D94AE57E884D}" type="slidenum">
              <a:rPr kumimoji="1" lang="ja-JP" altLang="en-US" smtClean="0"/>
              <a:t>4</a:t>
            </a:fld>
            <a:endParaRPr kumimoji="1" lang="ja-JP" altLang="en-US"/>
          </a:p>
        </p:txBody>
      </p:sp>
    </p:spTree>
    <p:extLst>
      <p:ext uri="{BB962C8B-B14F-4D97-AF65-F5344CB8AC3E}">
        <p14:creationId xmlns:p14="http://schemas.microsoft.com/office/powerpoint/2010/main" val="2762769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8766EBB-5B64-43CF-9E7D-E8B2B19E3510}" type="slidenum">
              <a:rPr kumimoji="1" lang="en-US" altLang="ja-JP" sz="1200" b="0" i="0" u="none" strike="noStrike" kern="1200" cap="none" spc="0" normalizeH="0" baseline="0" noProof="0">
                <a:ln>
                  <a:noFill/>
                </a:ln>
                <a:solidFill>
                  <a:prstClr val="black"/>
                </a:solidFill>
                <a:effectLst/>
                <a:uLnTx/>
                <a:uFillTx/>
                <a:latin typeface="Times New Roman" pitchFamily="18"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1" lang="en-US" altLang="ja-JP" sz="1200" b="0" i="0" u="none" strike="noStrike" kern="1200" cap="none" spc="0" normalizeH="0" baseline="0" noProof="0" dirty="0">
              <a:ln>
                <a:noFill/>
              </a:ln>
              <a:solidFill>
                <a:prstClr val="black"/>
              </a:solidFill>
              <a:effectLst/>
              <a:uLnTx/>
              <a:uFillTx/>
              <a:latin typeface="Times New Roman" pitchFamily="18" charset="0"/>
              <a:ea typeface="ＭＳ Ｐゴシック" pitchFamily="50" charset="-128"/>
              <a:cs typeface="+mn-cs"/>
            </a:endParaRPr>
          </a:p>
        </p:txBody>
      </p:sp>
      <p:sp>
        <p:nvSpPr>
          <p:cNvPr id="321538" name="Rectangle 2"/>
          <p:cNvSpPr>
            <a:spLocks noGrp="1" noRot="1" noChangeAspect="1" noChangeArrowheads="1" noTextEdit="1"/>
          </p:cNvSpPr>
          <p:nvPr>
            <p:ph type="sldImg"/>
          </p:nvPr>
        </p:nvSpPr>
        <p:spPr>
          <a:ln/>
        </p:spPr>
      </p:sp>
      <p:sp>
        <p:nvSpPr>
          <p:cNvPr id="321539" name="Rectangle 3"/>
          <p:cNvSpPr>
            <a:spLocks noGrp="1" noChangeArrowheads="1"/>
          </p:cNvSpPr>
          <p:nvPr>
            <p:ph type="body" idx="1"/>
          </p:nvPr>
        </p:nvSpPr>
        <p:spPr/>
        <p:txBody>
          <a:bodyPr/>
          <a:lstStyle/>
          <a:p>
            <a:endParaRPr lang="ja-JP" altLang="ja-JP" dirty="0"/>
          </a:p>
        </p:txBody>
      </p:sp>
    </p:spTree>
    <p:extLst>
      <p:ext uri="{BB962C8B-B14F-4D97-AF65-F5344CB8AC3E}">
        <p14:creationId xmlns:p14="http://schemas.microsoft.com/office/powerpoint/2010/main" val="13362216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8B67577-DD58-4457-935F-A72930E0A6D2}"/>
              </a:ext>
            </a:extLst>
          </p:cNvPr>
          <p:cNvSpPr>
            <a:spLocks noGrp="1"/>
          </p:cNvSpPr>
          <p:nvPr>
            <p:ph type="ctrTitle"/>
          </p:nvPr>
        </p:nvSpPr>
        <p:spPr>
          <a:xfrm>
            <a:off x="1143000" y="1122363"/>
            <a:ext cx="6858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C25DFD48-70BC-44D4-860A-92CAA6CDCA2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6D032A32-8F4B-4A91-9F30-9D591FE9FE34}"/>
              </a:ext>
            </a:extLst>
          </p:cNvPr>
          <p:cNvSpPr>
            <a:spLocks noGrp="1"/>
          </p:cNvSpPr>
          <p:nvPr>
            <p:ph type="dt" sz="half" idx="10"/>
          </p:nvPr>
        </p:nvSpPr>
        <p:spPr/>
        <p:txBody>
          <a:bodyPr/>
          <a:lstStyle/>
          <a:p>
            <a:fld id="{7A91C904-C973-4E84-BFFB-92F917F00385}" type="datetimeFigureOut">
              <a:rPr kumimoji="1" lang="ja-JP" altLang="en-US" smtClean="0"/>
              <a:t>2024/9/24</a:t>
            </a:fld>
            <a:endParaRPr kumimoji="1" lang="ja-JP" altLang="en-US"/>
          </a:p>
        </p:txBody>
      </p:sp>
      <p:sp>
        <p:nvSpPr>
          <p:cNvPr id="5" name="フッター プレースホルダー 4">
            <a:extLst>
              <a:ext uri="{FF2B5EF4-FFF2-40B4-BE49-F238E27FC236}">
                <a16:creationId xmlns:a16="http://schemas.microsoft.com/office/drawing/2014/main" id="{EB553143-7E1C-4277-9586-D8B95529C27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976C77E-5A18-412D-B03D-9B01752D5394}"/>
              </a:ext>
            </a:extLst>
          </p:cNvPr>
          <p:cNvSpPr>
            <a:spLocks noGrp="1"/>
          </p:cNvSpPr>
          <p:nvPr>
            <p:ph type="sldNum" sz="quarter" idx="12"/>
          </p:nvPr>
        </p:nvSpPr>
        <p:spPr/>
        <p:txBody>
          <a:bodyPr/>
          <a:lstStyle/>
          <a:p>
            <a:fld id="{035CF62E-D454-4736-951D-8BE2A358DD38}" type="slidenum">
              <a:rPr kumimoji="1" lang="ja-JP" altLang="en-US" smtClean="0"/>
              <a:t>‹#›</a:t>
            </a:fld>
            <a:endParaRPr kumimoji="1" lang="ja-JP" altLang="en-US"/>
          </a:p>
        </p:txBody>
      </p:sp>
    </p:spTree>
    <p:extLst>
      <p:ext uri="{BB962C8B-B14F-4D97-AF65-F5344CB8AC3E}">
        <p14:creationId xmlns:p14="http://schemas.microsoft.com/office/powerpoint/2010/main" val="328965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9CF470B-7AF2-4B89-BD88-000EEFEB949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F5BBA06-32DA-4C7B-816A-D863291F31CC}"/>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33915AB-74FF-40D1-834F-DC9BBFC8BD9B}"/>
              </a:ext>
            </a:extLst>
          </p:cNvPr>
          <p:cNvSpPr>
            <a:spLocks noGrp="1"/>
          </p:cNvSpPr>
          <p:nvPr>
            <p:ph type="dt" sz="half" idx="10"/>
          </p:nvPr>
        </p:nvSpPr>
        <p:spPr/>
        <p:txBody>
          <a:bodyPr/>
          <a:lstStyle/>
          <a:p>
            <a:fld id="{7A91C904-C973-4E84-BFFB-92F917F00385}" type="datetimeFigureOut">
              <a:rPr kumimoji="1" lang="ja-JP" altLang="en-US" smtClean="0"/>
              <a:t>2024/9/24</a:t>
            </a:fld>
            <a:endParaRPr kumimoji="1" lang="ja-JP" altLang="en-US"/>
          </a:p>
        </p:txBody>
      </p:sp>
      <p:sp>
        <p:nvSpPr>
          <p:cNvPr id="5" name="フッター プレースホルダー 4">
            <a:extLst>
              <a:ext uri="{FF2B5EF4-FFF2-40B4-BE49-F238E27FC236}">
                <a16:creationId xmlns:a16="http://schemas.microsoft.com/office/drawing/2014/main" id="{7D6352E7-51AB-4A6F-BFB8-3FEB77E69FE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6236110-4348-4AA5-95BC-C9EF0B1B11C8}"/>
              </a:ext>
            </a:extLst>
          </p:cNvPr>
          <p:cNvSpPr>
            <a:spLocks noGrp="1"/>
          </p:cNvSpPr>
          <p:nvPr>
            <p:ph type="sldNum" sz="quarter" idx="12"/>
          </p:nvPr>
        </p:nvSpPr>
        <p:spPr/>
        <p:txBody>
          <a:bodyPr/>
          <a:lstStyle/>
          <a:p>
            <a:fld id="{035CF62E-D454-4736-951D-8BE2A358DD38}" type="slidenum">
              <a:rPr kumimoji="1" lang="ja-JP" altLang="en-US" smtClean="0"/>
              <a:t>‹#›</a:t>
            </a:fld>
            <a:endParaRPr kumimoji="1" lang="ja-JP" altLang="en-US"/>
          </a:p>
        </p:txBody>
      </p:sp>
    </p:spTree>
    <p:extLst>
      <p:ext uri="{BB962C8B-B14F-4D97-AF65-F5344CB8AC3E}">
        <p14:creationId xmlns:p14="http://schemas.microsoft.com/office/powerpoint/2010/main" val="118157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A9E4A511-A340-413A-9CE6-A3C434BDD83C}"/>
              </a:ext>
            </a:extLst>
          </p:cNvPr>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F199B63-3846-4AB2-A458-FEAFE2506CCE}"/>
              </a:ext>
            </a:extLst>
          </p:cNvPr>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14E9AFB-0C4A-4883-BA06-CD24F6E386FA}"/>
              </a:ext>
            </a:extLst>
          </p:cNvPr>
          <p:cNvSpPr>
            <a:spLocks noGrp="1"/>
          </p:cNvSpPr>
          <p:nvPr>
            <p:ph type="dt" sz="half" idx="10"/>
          </p:nvPr>
        </p:nvSpPr>
        <p:spPr/>
        <p:txBody>
          <a:bodyPr/>
          <a:lstStyle/>
          <a:p>
            <a:fld id="{7A91C904-C973-4E84-BFFB-92F917F00385}" type="datetimeFigureOut">
              <a:rPr kumimoji="1" lang="ja-JP" altLang="en-US" smtClean="0"/>
              <a:t>2024/9/24</a:t>
            </a:fld>
            <a:endParaRPr kumimoji="1" lang="ja-JP" altLang="en-US"/>
          </a:p>
        </p:txBody>
      </p:sp>
      <p:sp>
        <p:nvSpPr>
          <p:cNvPr id="5" name="フッター プレースホルダー 4">
            <a:extLst>
              <a:ext uri="{FF2B5EF4-FFF2-40B4-BE49-F238E27FC236}">
                <a16:creationId xmlns:a16="http://schemas.microsoft.com/office/drawing/2014/main" id="{B708AB23-73D4-4E35-AF1C-3E0A01BB22A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012B610-0B07-4ACE-97FC-C59F13507A87}"/>
              </a:ext>
            </a:extLst>
          </p:cNvPr>
          <p:cNvSpPr>
            <a:spLocks noGrp="1"/>
          </p:cNvSpPr>
          <p:nvPr>
            <p:ph type="sldNum" sz="quarter" idx="12"/>
          </p:nvPr>
        </p:nvSpPr>
        <p:spPr/>
        <p:txBody>
          <a:bodyPr/>
          <a:lstStyle/>
          <a:p>
            <a:fld id="{035CF62E-D454-4736-951D-8BE2A358DD38}" type="slidenum">
              <a:rPr kumimoji="1" lang="ja-JP" altLang="en-US" smtClean="0"/>
              <a:t>‹#›</a:t>
            </a:fld>
            <a:endParaRPr kumimoji="1" lang="ja-JP" altLang="en-US"/>
          </a:p>
        </p:txBody>
      </p:sp>
    </p:spTree>
    <p:extLst>
      <p:ext uri="{BB962C8B-B14F-4D97-AF65-F5344CB8AC3E}">
        <p14:creationId xmlns:p14="http://schemas.microsoft.com/office/powerpoint/2010/main" val="1812648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33B77F7-1173-4554-8DE2-12FEA9DABD1C}"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31687792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00BA281-0860-45FB-983D-5C578719761E}"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11064171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46F481E-8A14-46F5-A8A3-FDDB3AFA4DDD}"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11097905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1DD6155-5354-464E-AB3D-21620CF38F3C}"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22940450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0EE6B81-0694-40D9-BA81-B2BF88F8D03F}"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13408188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4BD40DB-D742-4AF6-AA09-D232F0C2A78A}"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26497695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7D1FB39B-CECD-42CD-9C84-0D0D98AB734B}"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16072406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29F5B66-E7BE-4444-805F-FC4FBA6C534D}"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3313473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A48B4A-6486-49D8-A0F6-F53E293A60B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776D8D9-194C-4EAF-BB94-CD3B7A6C292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F8018FE-7DEE-4766-A051-B1246A2AE1A0}"/>
              </a:ext>
            </a:extLst>
          </p:cNvPr>
          <p:cNvSpPr>
            <a:spLocks noGrp="1"/>
          </p:cNvSpPr>
          <p:nvPr>
            <p:ph type="dt" sz="half" idx="10"/>
          </p:nvPr>
        </p:nvSpPr>
        <p:spPr/>
        <p:txBody>
          <a:bodyPr/>
          <a:lstStyle/>
          <a:p>
            <a:fld id="{7A91C904-C973-4E84-BFFB-92F917F00385}" type="datetimeFigureOut">
              <a:rPr kumimoji="1" lang="ja-JP" altLang="en-US" smtClean="0"/>
              <a:t>2024/9/24</a:t>
            </a:fld>
            <a:endParaRPr kumimoji="1" lang="ja-JP" altLang="en-US"/>
          </a:p>
        </p:txBody>
      </p:sp>
      <p:sp>
        <p:nvSpPr>
          <p:cNvPr id="5" name="フッター プレースホルダー 4">
            <a:extLst>
              <a:ext uri="{FF2B5EF4-FFF2-40B4-BE49-F238E27FC236}">
                <a16:creationId xmlns:a16="http://schemas.microsoft.com/office/drawing/2014/main" id="{4ABAF105-9469-40EF-832B-2C6BD65299F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CE7D015-82D6-4B9A-9BEA-89C411DCF83D}"/>
              </a:ext>
            </a:extLst>
          </p:cNvPr>
          <p:cNvSpPr>
            <a:spLocks noGrp="1"/>
          </p:cNvSpPr>
          <p:nvPr>
            <p:ph type="sldNum" sz="quarter" idx="12"/>
          </p:nvPr>
        </p:nvSpPr>
        <p:spPr/>
        <p:txBody>
          <a:bodyPr/>
          <a:lstStyle/>
          <a:p>
            <a:fld id="{035CF62E-D454-4736-951D-8BE2A358DD38}" type="slidenum">
              <a:rPr kumimoji="1" lang="ja-JP" altLang="en-US" smtClean="0"/>
              <a:t>‹#›</a:t>
            </a:fld>
            <a:endParaRPr kumimoji="1" lang="ja-JP" altLang="en-US"/>
          </a:p>
        </p:txBody>
      </p:sp>
    </p:spTree>
    <p:extLst>
      <p:ext uri="{BB962C8B-B14F-4D97-AF65-F5344CB8AC3E}">
        <p14:creationId xmlns:p14="http://schemas.microsoft.com/office/powerpoint/2010/main" val="96553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54FCB67-BD93-4B4D-9253-C8B58EED4218}"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38979524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7EC461C-ED1B-42DE-89FF-C31682AC05AC}"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10552391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83079F9-0B17-4189-8429-1F41CC7919D9}"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1923562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BB790C-CE61-44BC-B1A9-36CF7F62D9CA}"/>
              </a:ext>
            </a:extLst>
          </p:cNvPr>
          <p:cNvSpPr>
            <a:spLocks noGrp="1"/>
          </p:cNvSpPr>
          <p:nvPr>
            <p:ph type="title"/>
          </p:nvPr>
        </p:nvSpPr>
        <p:spPr>
          <a:xfrm>
            <a:off x="623888" y="1709739"/>
            <a:ext cx="78867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E70CE0F-B37E-4742-AFD7-0B7FDCE7A68F}"/>
              </a:ext>
            </a:extLst>
          </p:cNvPr>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20C32433-2E9E-4CCB-B3C3-7220B3499179}"/>
              </a:ext>
            </a:extLst>
          </p:cNvPr>
          <p:cNvSpPr>
            <a:spLocks noGrp="1"/>
          </p:cNvSpPr>
          <p:nvPr>
            <p:ph type="dt" sz="half" idx="10"/>
          </p:nvPr>
        </p:nvSpPr>
        <p:spPr/>
        <p:txBody>
          <a:bodyPr/>
          <a:lstStyle/>
          <a:p>
            <a:fld id="{7A91C904-C973-4E84-BFFB-92F917F00385}" type="datetimeFigureOut">
              <a:rPr kumimoji="1" lang="ja-JP" altLang="en-US" smtClean="0"/>
              <a:t>2024/9/24</a:t>
            </a:fld>
            <a:endParaRPr kumimoji="1" lang="ja-JP" altLang="en-US"/>
          </a:p>
        </p:txBody>
      </p:sp>
      <p:sp>
        <p:nvSpPr>
          <p:cNvPr id="5" name="フッター プレースホルダー 4">
            <a:extLst>
              <a:ext uri="{FF2B5EF4-FFF2-40B4-BE49-F238E27FC236}">
                <a16:creationId xmlns:a16="http://schemas.microsoft.com/office/drawing/2014/main" id="{890294DB-BAC1-4931-8534-F19D676A9F9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969E439-B63A-44EF-A745-28E7B8FA57A1}"/>
              </a:ext>
            </a:extLst>
          </p:cNvPr>
          <p:cNvSpPr>
            <a:spLocks noGrp="1"/>
          </p:cNvSpPr>
          <p:nvPr>
            <p:ph type="sldNum" sz="quarter" idx="12"/>
          </p:nvPr>
        </p:nvSpPr>
        <p:spPr/>
        <p:txBody>
          <a:bodyPr/>
          <a:lstStyle/>
          <a:p>
            <a:fld id="{035CF62E-D454-4736-951D-8BE2A358DD38}" type="slidenum">
              <a:rPr kumimoji="1" lang="ja-JP" altLang="en-US" smtClean="0"/>
              <a:t>‹#›</a:t>
            </a:fld>
            <a:endParaRPr kumimoji="1" lang="ja-JP" altLang="en-US"/>
          </a:p>
        </p:txBody>
      </p:sp>
    </p:spTree>
    <p:extLst>
      <p:ext uri="{BB962C8B-B14F-4D97-AF65-F5344CB8AC3E}">
        <p14:creationId xmlns:p14="http://schemas.microsoft.com/office/powerpoint/2010/main" val="1981318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B84FDC-C237-4FBB-AFDC-1DCB45A4E3F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191A8A0-2DB9-4C2B-AE4A-4D0B208E0B64}"/>
              </a:ext>
            </a:extLst>
          </p:cNvPr>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1E4B2365-47EE-4B0E-95EE-1D9AD0976F1F}"/>
              </a:ext>
            </a:extLst>
          </p:cNvPr>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B23169C6-6C03-4A0C-9890-4F6AA66D050C}"/>
              </a:ext>
            </a:extLst>
          </p:cNvPr>
          <p:cNvSpPr>
            <a:spLocks noGrp="1"/>
          </p:cNvSpPr>
          <p:nvPr>
            <p:ph type="dt" sz="half" idx="10"/>
          </p:nvPr>
        </p:nvSpPr>
        <p:spPr/>
        <p:txBody>
          <a:bodyPr/>
          <a:lstStyle/>
          <a:p>
            <a:fld id="{7A91C904-C973-4E84-BFFB-92F917F00385}" type="datetimeFigureOut">
              <a:rPr kumimoji="1" lang="ja-JP" altLang="en-US" smtClean="0"/>
              <a:t>2024/9/24</a:t>
            </a:fld>
            <a:endParaRPr kumimoji="1" lang="ja-JP" altLang="en-US"/>
          </a:p>
        </p:txBody>
      </p:sp>
      <p:sp>
        <p:nvSpPr>
          <p:cNvPr id="6" name="フッター プレースホルダー 5">
            <a:extLst>
              <a:ext uri="{FF2B5EF4-FFF2-40B4-BE49-F238E27FC236}">
                <a16:creationId xmlns:a16="http://schemas.microsoft.com/office/drawing/2014/main" id="{4FBFE0A6-8A03-48F7-A626-C48FC920AD9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9505EEA-9C66-479E-A5A1-558D91288BC9}"/>
              </a:ext>
            </a:extLst>
          </p:cNvPr>
          <p:cNvSpPr>
            <a:spLocks noGrp="1"/>
          </p:cNvSpPr>
          <p:nvPr>
            <p:ph type="sldNum" sz="quarter" idx="12"/>
          </p:nvPr>
        </p:nvSpPr>
        <p:spPr/>
        <p:txBody>
          <a:bodyPr/>
          <a:lstStyle/>
          <a:p>
            <a:fld id="{035CF62E-D454-4736-951D-8BE2A358DD38}" type="slidenum">
              <a:rPr kumimoji="1" lang="ja-JP" altLang="en-US" smtClean="0"/>
              <a:t>‹#›</a:t>
            </a:fld>
            <a:endParaRPr kumimoji="1" lang="ja-JP" altLang="en-US"/>
          </a:p>
        </p:txBody>
      </p:sp>
    </p:spTree>
    <p:extLst>
      <p:ext uri="{BB962C8B-B14F-4D97-AF65-F5344CB8AC3E}">
        <p14:creationId xmlns:p14="http://schemas.microsoft.com/office/powerpoint/2010/main" val="867993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6592B3-669C-490D-88A3-A004AC410EB9}"/>
              </a:ext>
            </a:extLst>
          </p:cNvPr>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77D22D4-D298-425B-B9EB-EF6DA9EA83F5}"/>
              </a:ext>
            </a:extLst>
          </p:cNvPr>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41CB4C9B-A0CD-41DB-9690-37DA8C88DF4C}"/>
              </a:ext>
            </a:extLst>
          </p:cNvPr>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48DDC8B1-C099-4361-9996-83AFB360322F}"/>
              </a:ext>
            </a:extLst>
          </p:cNvPr>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431D4D74-7905-44EA-B9BF-7F1E815E8EA8}"/>
              </a:ext>
            </a:extLst>
          </p:cNvPr>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3AF7DF8-3455-4883-A7C0-0CBD28E7B732}"/>
              </a:ext>
            </a:extLst>
          </p:cNvPr>
          <p:cNvSpPr>
            <a:spLocks noGrp="1"/>
          </p:cNvSpPr>
          <p:nvPr>
            <p:ph type="dt" sz="half" idx="10"/>
          </p:nvPr>
        </p:nvSpPr>
        <p:spPr/>
        <p:txBody>
          <a:bodyPr/>
          <a:lstStyle/>
          <a:p>
            <a:fld id="{7A91C904-C973-4E84-BFFB-92F917F00385}" type="datetimeFigureOut">
              <a:rPr kumimoji="1" lang="ja-JP" altLang="en-US" smtClean="0"/>
              <a:t>2024/9/24</a:t>
            </a:fld>
            <a:endParaRPr kumimoji="1" lang="ja-JP" altLang="en-US"/>
          </a:p>
        </p:txBody>
      </p:sp>
      <p:sp>
        <p:nvSpPr>
          <p:cNvPr id="8" name="フッター プレースホルダー 7">
            <a:extLst>
              <a:ext uri="{FF2B5EF4-FFF2-40B4-BE49-F238E27FC236}">
                <a16:creationId xmlns:a16="http://schemas.microsoft.com/office/drawing/2014/main" id="{DA2C628C-93FA-458F-8755-D4DC1CC5ADDD}"/>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A314601E-536F-4F8B-82BD-CF3AF3D733CD}"/>
              </a:ext>
            </a:extLst>
          </p:cNvPr>
          <p:cNvSpPr>
            <a:spLocks noGrp="1"/>
          </p:cNvSpPr>
          <p:nvPr>
            <p:ph type="sldNum" sz="quarter" idx="12"/>
          </p:nvPr>
        </p:nvSpPr>
        <p:spPr/>
        <p:txBody>
          <a:bodyPr/>
          <a:lstStyle/>
          <a:p>
            <a:fld id="{035CF62E-D454-4736-951D-8BE2A358DD38}" type="slidenum">
              <a:rPr kumimoji="1" lang="ja-JP" altLang="en-US" smtClean="0"/>
              <a:t>‹#›</a:t>
            </a:fld>
            <a:endParaRPr kumimoji="1" lang="ja-JP" altLang="en-US"/>
          </a:p>
        </p:txBody>
      </p:sp>
    </p:spTree>
    <p:extLst>
      <p:ext uri="{BB962C8B-B14F-4D97-AF65-F5344CB8AC3E}">
        <p14:creationId xmlns:p14="http://schemas.microsoft.com/office/powerpoint/2010/main" val="2491506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DCEE94-A81B-490C-9259-9E1290B76ABF}"/>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A3FE553E-03EE-49E6-8942-EA4D1656F288}"/>
              </a:ext>
            </a:extLst>
          </p:cNvPr>
          <p:cNvSpPr>
            <a:spLocks noGrp="1"/>
          </p:cNvSpPr>
          <p:nvPr>
            <p:ph type="dt" sz="half" idx="10"/>
          </p:nvPr>
        </p:nvSpPr>
        <p:spPr/>
        <p:txBody>
          <a:bodyPr/>
          <a:lstStyle/>
          <a:p>
            <a:fld id="{7A91C904-C973-4E84-BFFB-92F917F00385}" type="datetimeFigureOut">
              <a:rPr kumimoji="1" lang="ja-JP" altLang="en-US" smtClean="0"/>
              <a:t>2024/9/24</a:t>
            </a:fld>
            <a:endParaRPr kumimoji="1" lang="ja-JP" altLang="en-US"/>
          </a:p>
        </p:txBody>
      </p:sp>
      <p:sp>
        <p:nvSpPr>
          <p:cNvPr id="4" name="フッター プレースホルダー 3">
            <a:extLst>
              <a:ext uri="{FF2B5EF4-FFF2-40B4-BE49-F238E27FC236}">
                <a16:creationId xmlns:a16="http://schemas.microsoft.com/office/drawing/2014/main" id="{5F162AD5-6146-40E4-92AE-B8D4DB9B2FDB}"/>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DF8DDB7E-B438-4661-A4D1-4E27416EAFA2}"/>
              </a:ext>
            </a:extLst>
          </p:cNvPr>
          <p:cNvSpPr>
            <a:spLocks noGrp="1"/>
          </p:cNvSpPr>
          <p:nvPr>
            <p:ph type="sldNum" sz="quarter" idx="12"/>
          </p:nvPr>
        </p:nvSpPr>
        <p:spPr/>
        <p:txBody>
          <a:bodyPr/>
          <a:lstStyle/>
          <a:p>
            <a:fld id="{035CF62E-D454-4736-951D-8BE2A358DD38}" type="slidenum">
              <a:rPr kumimoji="1" lang="ja-JP" altLang="en-US" smtClean="0"/>
              <a:t>‹#›</a:t>
            </a:fld>
            <a:endParaRPr kumimoji="1" lang="ja-JP" altLang="en-US"/>
          </a:p>
        </p:txBody>
      </p:sp>
    </p:spTree>
    <p:extLst>
      <p:ext uri="{BB962C8B-B14F-4D97-AF65-F5344CB8AC3E}">
        <p14:creationId xmlns:p14="http://schemas.microsoft.com/office/powerpoint/2010/main" val="2471724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870E6EC-9CDC-4898-A9FC-BEBBF34D3E21}"/>
              </a:ext>
            </a:extLst>
          </p:cNvPr>
          <p:cNvSpPr>
            <a:spLocks noGrp="1"/>
          </p:cNvSpPr>
          <p:nvPr>
            <p:ph type="dt" sz="half" idx="10"/>
          </p:nvPr>
        </p:nvSpPr>
        <p:spPr/>
        <p:txBody>
          <a:bodyPr/>
          <a:lstStyle/>
          <a:p>
            <a:fld id="{7A91C904-C973-4E84-BFFB-92F917F00385}" type="datetimeFigureOut">
              <a:rPr kumimoji="1" lang="ja-JP" altLang="en-US" smtClean="0"/>
              <a:t>2024/9/24</a:t>
            </a:fld>
            <a:endParaRPr kumimoji="1" lang="ja-JP" altLang="en-US"/>
          </a:p>
        </p:txBody>
      </p:sp>
      <p:sp>
        <p:nvSpPr>
          <p:cNvPr id="3" name="フッター プレースホルダー 2">
            <a:extLst>
              <a:ext uri="{FF2B5EF4-FFF2-40B4-BE49-F238E27FC236}">
                <a16:creationId xmlns:a16="http://schemas.microsoft.com/office/drawing/2014/main" id="{86CD55C1-9347-4252-B462-F3E8603B3775}"/>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AD738948-293E-4707-B37A-EAA2FCEECCB0}"/>
              </a:ext>
            </a:extLst>
          </p:cNvPr>
          <p:cNvSpPr>
            <a:spLocks noGrp="1"/>
          </p:cNvSpPr>
          <p:nvPr>
            <p:ph type="sldNum" sz="quarter" idx="12"/>
          </p:nvPr>
        </p:nvSpPr>
        <p:spPr/>
        <p:txBody>
          <a:bodyPr/>
          <a:lstStyle/>
          <a:p>
            <a:fld id="{035CF62E-D454-4736-951D-8BE2A358DD38}" type="slidenum">
              <a:rPr kumimoji="1" lang="ja-JP" altLang="en-US" smtClean="0"/>
              <a:t>‹#›</a:t>
            </a:fld>
            <a:endParaRPr kumimoji="1" lang="ja-JP" altLang="en-US"/>
          </a:p>
        </p:txBody>
      </p:sp>
    </p:spTree>
    <p:extLst>
      <p:ext uri="{BB962C8B-B14F-4D97-AF65-F5344CB8AC3E}">
        <p14:creationId xmlns:p14="http://schemas.microsoft.com/office/powerpoint/2010/main" val="438069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90FB45-26AF-4EBE-8B58-1A4243359DF2}"/>
              </a:ext>
            </a:extLst>
          </p:cNvPr>
          <p:cNvSpPr>
            <a:spLocks noGrp="1"/>
          </p:cNvSpPr>
          <p:nvPr>
            <p:ph type="title"/>
          </p:nvPr>
        </p:nvSpPr>
        <p:spPr>
          <a:xfrm>
            <a:off x="629841" y="457200"/>
            <a:ext cx="2949178"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9A4281F-1336-4F8E-8B52-12171C32C61A}"/>
              </a:ext>
            </a:extLst>
          </p:cNvPr>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385DA229-0F05-431A-82B7-722DCE00FF9B}"/>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AB7C755-C281-4782-B5F5-65F961B447C1}"/>
              </a:ext>
            </a:extLst>
          </p:cNvPr>
          <p:cNvSpPr>
            <a:spLocks noGrp="1"/>
          </p:cNvSpPr>
          <p:nvPr>
            <p:ph type="dt" sz="half" idx="10"/>
          </p:nvPr>
        </p:nvSpPr>
        <p:spPr/>
        <p:txBody>
          <a:bodyPr/>
          <a:lstStyle/>
          <a:p>
            <a:fld id="{7A91C904-C973-4E84-BFFB-92F917F00385}" type="datetimeFigureOut">
              <a:rPr kumimoji="1" lang="ja-JP" altLang="en-US" smtClean="0"/>
              <a:t>2024/9/24</a:t>
            </a:fld>
            <a:endParaRPr kumimoji="1" lang="ja-JP" altLang="en-US"/>
          </a:p>
        </p:txBody>
      </p:sp>
      <p:sp>
        <p:nvSpPr>
          <p:cNvPr id="6" name="フッター プレースホルダー 5">
            <a:extLst>
              <a:ext uri="{FF2B5EF4-FFF2-40B4-BE49-F238E27FC236}">
                <a16:creationId xmlns:a16="http://schemas.microsoft.com/office/drawing/2014/main" id="{95932895-4464-473B-BEBE-D9F90D92CD9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F769967-E76C-401F-992D-16C98AD852E6}"/>
              </a:ext>
            </a:extLst>
          </p:cNvPr>
          <p:cNvSpPr>
            <a:spLocks noGrp="1"/>
          </p:cNvSpPr>
          <p:nvPr>
            <p:ph type="sldNum" sz="quarter" idx="12"/>
          </p:nvPr>
        </p:nvSpPr>
        <p:spPr/>
        <p:txBody>
          <a:bodyPr/>
          <a:lstStyle/>
          <a:p>
            <a:fld id="{035CF62E-D454-4736-951D-8BE2A358DD38}" type="slidenum">
              <a:rPr kumimoji="1" lang="ja-JP" altLang="en-US" smtClean="0"/>
              <a:t>‹#›</a:t>
            </a:fld>
            <a:endParaRPr kumimoji="1" lang="ja-JP" altLang="en-US"/>
          </a:p>
        </p:txBody>
      </p:sp>
    </p:spTree>
    <p:extLst>
      <p:ext uri="{BB962C8B-B14F-4D97-AF65-F5344CB8AC3E}">
        <p14:creationId xmlns:p14="http://schemas.microsoft.com/office/powerpoint/2010/main" val="2071994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772EEC-194F-4F3F-B667-74FC12923ED6}"/>
              </a:ext>
            </a:extLst>
          </p:cNvPr>
          <p:cNvSpPr>
            <a:spLocks noGrp="1"/>
          </p:cNvSpPr>
          <p:nvPr>
            <p:ph type="title"/>
          </p:nvPr>
        </p:nvSpPr>
        <p:spPr>
          <a:xfrm>
            <a:off x="629841" y="457200"/>
            <a:ext cx="2949178"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69DCB5B5-3E06-4F83-B0F8-84DBFB2AF6D5}"/>
              </a:ext>
            </a:extLst>
          </p:cNvPr>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7EB8FA70-DFD3-4779-AF23-5F5EFE74EBED}"/>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006E4A0-3141-45BD-9335-63571293BBD4}"/>
              </a:ext>
            </a:extLst>
          </p:cNvPr>
          <p:cNvSpPr>
            <a:spLocks noGrp="1"/>
          </p:cNvSpPr>
          <p:nvPr>
            <p:ph type="dt" sz="half" idx="10"/>
          </p:nvPr>
        </p:nvSpPr>
        <p:spPr/>
        <p:txBody>
          <a:bodyPr/>
          <a:lstStyle/>
          <a:p>
            <a:fld id="{7A91C904-C973-4E84-BFFB-92F917F00385}" type="datetimeFigureOut">
              <a:rPr kumimoji="1" lang="ja-JP" altLang="en-US" smtClean="0"/>
              <a:t>2024/9/24</a:t>
            </a:fld>
            <a:endParaRPr kumimoji="1" lang="ja-JP" altLang="en-US"/>
          </a:p>
        </p:txBody>
      </p:sp>
      <p:sp>
        <p:nvSpPr>
          <p:cNvPr id="6" name="フッター プレースホルダー 5">
            <a:extLst>
              <a:ext uri="{FF2B5EF4-FFF2-40B4-BE49-F238E27FC236}">
                <a16:creationId xmlns:a16="http://schemas.microsoft.com/office/drawing/2014/main" id="{2839A199-CD7F-4D8D-836B-865CB91A7C2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D60F104-1C92-4844-B06F-B7EAA2396F2B}"/>
              </a:ext>
            </a:extLst>
          </p:cNvPr>
          <p:cNvSpPr>
            <a:spLocks noGrp="1"/>
          </p:cNvSpPr>
          <p:nvPr>
            <p:ph type="sldNum" sz="quarter" idx="12"/>
          </p:nvPr>
        </p:nvSpPr>
        <p:spPr/>
        <p:txBody>
          <a:bodyPr/>
          <a:lstStyle/>
          <a:p>
            <a:fld id="{035CF62E-D454-4736-951D-8BE2A358DD38}" type="slidenum">
              <a:rPr kumimoji="1" lang="ja-JP" altLang="en-US" smtClean="0"/>
              <a:t>‹#›</a:t>
            </a:fld>
            <a:endParaRPr kumimoji="1" lang="ja-JP" altLang="en-US"/>
          </a:p>
        </p:txBody>
      </p:sp>
    </p:spTree>
    <p:extLst>
      <p:ext uri="{BB962C8B-B14F-4D97-AF65-F5344CB8AC3E}">
        <p14:creationId xmlns:p14="http://schemas.microsoft.com/office/powerpoint/2010/main" val="2590237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98AC7579-DF0C-41DE-86FE-3FCB9F5B4A6B}"/>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959CBCC-481F-41E1-9BB4-2A43A1AD377A}"/>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7DF1943-E32A-48EA-B365-F11407783EAA}"/>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91C904-C973-4E84-BFFB-92F917F00385}" type="datetimeFigureOut">
              <a:rPr kumimoji="1" lang="ja-JP" altLang="en-US" smtClean="0"/>
              <a:t>2024/9/24</a:t>
            </a:fld>
            <a:endParaRPr kumimoji="1" lang="ja-JP" altLang="en-US"/>
          </a:p>
        </p:txBody>
      </p:sp>
      <p:sp>
        <p:nvSpPr>
          <p:cNvPr id="5" name="フッター プレースホルダー 4">
            <a:extLst>
              <a:ext uri="{FF2B5EF4-FFF2-40B4-BE49-F238E27FC236}">
                <a16:creationId xmlns:a16="http://schemas.microsoft.com/office/drawing/2014/main" id="{70EF5EE2-9A3C-4838-9D74-C29F2B48B6B7}"/>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CC6C96F9-5D93-49EC-A292-E881E0A0653D}"/>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5CF62E-D454-4736-951D-8BE2A358DD38}" type="slidenum">
              <a:rPr kumimoji="1" lang="ja-JP" altLang="en-US" smtClean="0"/>
              <a:t>‹#›</a:t>
            </a:fld>
            <a:endParaRPr kumimoji="1" lang="ja-JP" altLang="en-US"/>
          </a:p>
        </p:txBody>
      </p:sp>
    </p:spTree>
    <p:extLst>
      <p:ext uri="{BB962C8B-B14F-4D97-AF65-F5344CB8AC3E}">
        <p14:creationId xmlns:p14="http://schemas.microsoft.com/office/powerpoint/2010/main" val="2727506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50" charset="-128"/>
              </a:defRPr>
            </a:lvl1pPr>
          </a:lstStyle>
          <a:p>
            <a:pPr>
              <a:defRPr/>
            </a:pPr>
            <a:endParaRPr lang="en-US" altLang="ja-JP">
              <a:solidFill>
                <a:prstClr val="black"/>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50" charset="-128"/>
              </a:defRPr>
            </a:lvl1pPr>
          </a:lstStyle>
          <a:p>
            <a:pPr>
              <a:defRPr/>
            </a:pPr>
            <a:endParaRPr lang="en-US" altLang="ja-JP">
              <a:solidFill>
                <a:prstClr val="black"/>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50" charset="-128"/>
              </a:defRPr>
            </a:lvl1pPr>
          </a:lstStyle>
          <a:p>
            <a:pPr>
              <a:defRPr/>
            </a:pPr>
            <a:fld id="{F7A4FBC0-AACB-42B2-8AF7-2C35C7DB36A0}"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88965679"/>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xStyles>
    <p:titleStyle>
      <a:lvl1pPr algn="ctr" rtl="0" eaLnBrk="0" fontAlgn="base" hangingPunct="0">
        <a:spcBef>
          <a:spcPct val="0"/>
        </a:spcBef>
        <a:spcAft>
          <a:spcPct val="0"/>
        </a:spcAft>
        <a:defRPr kumimoji="1" sz="4400">
          <a:solidFill>
            <a:schemeClr val="tx2"/>
          </a:solidFill>
          <a:latin typeface="Arial" pitchFamily="34" charset="0"/>
          <a:ea typeface="+mj-ea"/>
          <a:cs typeface="Arial" pitchFamily="34" charset="0"/>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har char="–"/>
        <a:defRPr kumimoji="1" sz="28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Char char="•"/>
        <a:defRPr kumimoji="1" sz="24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Char char="–"/>
        <a:defRPr kumimoji="1" sz="20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Char char="»"/>
        <a:defRPr kumimoji="1" sz="2000">
          <a:solidFill>
            <a:schemeClr val="tx1"/>
          </a:solidFill>
          <a:latin typeface="Arial" pitchFamily="34" charset="0"/>
          <a:ea typeface="+mn-ea"/>
          <a:cs typeface="Arial" pitchFamily="34" charset="0"/>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oleObject" Target="../embeddings/oleObject1.bin"/><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emf"/><Relationship Id="rId5" Type="http://schemas.openxmlformats.org/officeDocument/2006/relationships/oleObject" Target="../embeddings/oleObject3.bin"/><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oleObject" Target="../embeddings/oleObject4.bin"/><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hyperlink" Target="https://pubmed.ncbi.nlm.nih.gov/23433490/"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6E9B77B3-6F3F-4802-A468-0E16B6E3CF28}"/>
              </a:ext>
            </a:extLst>
          </p:cNvPr>
          <p:cNvSpPr txBox="1"/>
          <p:nvPr/>
        </p:nvSpPr>
        <p:spPr>
          <a:xfrm>
            <a:off x="375372" y="334496"/>
            <a:ext cx="8510154" cy="461665"/>
          </a:xfrm>
          <a:prstGeom prst="rect">
            <a:avLst/>
          </a:prstGeom>
          <a:noFill/>
        </p:spPr>
        <p:txBody>
          <a:bodyPr wrap="square">
            <a:spAutoFit/>
          </a:bodyPr>
          <a:lstStyle/>
          <a:p>
            <a:r>
              <a:rPr lang="ja-JP" altLang="en-US" sz="2400" b="0" i="0" dirty="0">
                <a:solidFill>
                  <a:srgbClr val="FF00FF"/>
                </a:solidFill>
                <a:effectLst/>
                <a:latin typeface="ＭＳ Ｐゴシック" panose="020B0600070205080204" pitchFamily="50" charset="-128"/>
                <a:ea typeface="ＭＳ Ｐゴシック" panose="020B0600070205080204" pitchFamily="50" charset="-128"/>
              </a:rPr>
              <a:t>ラスムッセン</a:t>
            </a:r>
            <a:r>
              <a:rPr lang="ja-JP" altLang="en-US" sz="2400" dirty="0">
                <a:solidFill>
                  <a:srgbClr val="FF00FF"/>
                </a:solidFill>
                <a:latin typeface="ＭＳ Ｐゴシック" panose="020B0600070205080204" pitchFamily="50" charset="-128"/>
                <a:ea typeface="ＭＳ Ｐゴシック" panose="020B0600070205080204" pitchFamily="50" charset="-128"/>
              </a:rPr>
              <a:t>症候群</a:t>
            </a:r>
            <a:r>
              <a:rPr lang="ja-JP" altLang="en-US" sz="2400" b="0" i="0" dirty="0">
                <a:solidFill>
                  <a:srgbClr val="FF00FF"/>
                </a:solidFill>
                <a:effectLst/>
                <a:latin typeface="ＭＳ Ｐゴシック" panose="020B0600070205080204" pitchFamily="50" charset="-128"/>
                <a:ea typeface="ＭＳ Ｐゴシック" panose="020B0600070205080204" pitchFamily="50" charset="-128"/>
              </a:rPr>
              <a:t>（</a:t>
            </a:r>
            <a:r>
              <a:rPr lang="ja-JP" altLang="en-US" sz="2400" dirty="0">
                <a:solidFill>
                  <a:srgbClr val="FF00FF"/>
                </a:solidFill>
                <a:latin typeface="ＭＳ Ｐゴシック" panose="020B0600070205080204" pitchFamily="50" charset="-128"/>
                <a:ea typeface="ＭＳ Ｐゴシック" panose="020B0600070205080204" pitchFamily="50" charset="-128"/>
              </a:rPr>
              <a:t>脳炎）</a:t>
            </a:r>
            <a:r>
              <a:rPr lang="ja-JP" altLang="en-US" sz="2400" b="0" i="0" dirty="0">
                <a:solidFill>
                  <a:srgbClr val="FF00FF"/>
                </a:solidFill>
                <a:effectLst/>
                <a:latin typeface="ＭＳ Ｐゴシック" panose="020B0600070205080204" pitchFamily="50" charset="-128"/>
                <a:ea typeface="ＭＳ Ｐゴシック" panose="020B0600070205080204" pitchFamily="50" charset="-128"/>
              </a:rPr>
              <a:t>の免疫修飾治療の有効性が明らかに</a:t>
            </a:r>
          </a:p>
        </p:txBody>
      </p:sp>
      <p:sp>
        <p:nvSpPr>
          <p:cNvPr id="7" name="テキスト ボックス 6">
            <a:extLst>
              <a:ext uri="{FF2B5EF4-FFF2-40B4-BE49-F238E27FC236}">
                <a16:creationId xmlns:a16="http://schemas.microsoft.com/office/drawing/2014/main" id="{734F879B-FFE1-4AD6-802B-11210B594880}"/>
              </a:ext>
            </a:extLst>
          </p:cNvPr>
          <p:cNvSpPr txBox="1"/>
          <p:nvPr/>
        </p:nvSpPr>
        <p:spPr>
          <a:xfrm>
            <a:off x="522143" y="1804105"/>
            <a:ext cx="8216612" cy="3693319"/>
          </a:xfrm>
          <a:prstGeom prst="rect">
            <a:avLst/>
          </a:prstGeom>
          <a:noFill/>
        </p:spPr>
        <p:txBody>
          <a:bodyPr wrap="square">
            <a:spAutoFit/>
          </a:bodyPr>
          <a:lstStyle/>
          <a:p>
            <a:pPr marL="285750" indent="-285750">
              <a:buFont typeface="Arial" panose="020B0604020202020204" pitchFamily="34" charset="0"/>
              <a:buChar char="•"/>
            </a:pPr>
            <a:r>
              <a:rPr lang="ja-JP" altLang="en-US" dirty="0">
                <a:latin typeface="ＭＳ Ｐゴシック" panose="020B0600070205080204" pitchFamily="50" charset="-128"/>
                <a:ea typeface="ＭＳ Ｐゴシック" panose="020B0600070205080204" pitchFamily="50" charset="-128"/>
              </a:rPr>
              <a:t>ラスムッセン症候群（脳炎）</a:t>
            </a:r>
            <a:r>
              <a:rPr lang="en-US" altLang="ja-JP" dirty="0">
                <a:latin typeface="ＭＳ Ｐゴシック" panose="020B0600070205080204" pitchFamily="50" charset="-128"/>
                <a:ea typeface="ＭＳ Ｐゴシック" panose="020B0600070205080204" pitchFamily="50" charset="-128"/>
              </a:rPr>
              <a:t>49</a:t>
            </a:r>
            <a:r>
              <a:rPr lang="ja-JP" altLang="en-US" dirty="0">
                <a:latin typeface="ＭＳ Ｐゴシック" panose="020B0600070205080204" pitchFamily="50" charset="-128"/>
                <a:ea typeface="ＭＳ Ｐゴシック" panose="020B0600070205080204" pitchFamily="50" charset="-128"/>
              </a:rPr>
              <a:t>例において、免疫修飾治療の日本人での有効性を初めて明らかにした。</a:t>
            </a:r>
            <a:endParaRPr lang="en-US" altLang="ja-JP" dirty="0">
              <a:latin typeface="ＭＳ Ｐゴシック" panose="020B0600070205080204" pitchFamily="50" charset="-128"/>
              <a:ea typeface="ＭＳ Ｐゴシック" panose="020B0600070205080204" pitchFamily="50" charset="-128"/>
            </a:endParaRPr>
          </a:p>
          <a:p>
            <a:pPr marL="285750" indent="-285750">
              <a:buFont typeface="Arial" panose="020B0604020202020204" pitchFamily="34" charset="0"/>
              <a:buChar char="•"/>
            </a:pPr>
            <a:r>
              <a:rPr lang="en-US" altLang="ja-JP" dirty="0">
                <a:latin typeface="ＭＳ Ｐゴシック" panose="020B0600070205080204" pitchFamily="50" charset="-128"/>
                <a:ea typeface="ＭＳ Ｐゴシック" panose="020B0600070205080204" pitchFamily="50" charset="-128"/>
              </a:rPr>
              <a:t>50</a:t>
            </a:r>
            <a:r>
              <a:rPr lang="ja-JP" altLang="en-US" dirty="0">
                <a:latin typeface="ＭＳ Ｐゴシック" panose="020B0600070205080204" pitchFamily="50" charset="-128"/>
                <a:ea typeface="ＭＳ Ｐゴシック" panose="020B0600070205080204" pitchFamily="50" charset="-128"/>
              </a:rPr>
              <a:t>％レスポンダー率（発作が</a:t>
            </a:r>
            <a:r>
              <a:rPr lang="en-US" altLang="ja-JP" dirty="0">
                <a:latin typeface="ＭＳ Ｐゴシック" panose="020B0600070205080204" pitchFamily="50" charset="-128"/>
                <a:ea typeface="ＭＳ Ｐゴシック" panose="020B0600070205080204" pitchFamily="50" charset="-128"/>
              </a:rPr>
              <a:t>50</a:t>
            </a:r>
            <a:r>
              <a:rPr lang="ja-JP" altLang="en-US" dirty="0">
                <a:latin typeface="ＭＳ Ｐゴシック" panose="020B0600070205080204" pitchFamily="50" charset="-128"/>
                <a:ea typeface="ＭＳ Ｐゴシック" panose="020B0600070205080204" pitchFamily="50" charset="-128"/>
              </a:rPr>
              <a:t>％以上減少した症例の割合）は、定期的メチルプレドニゾロンパルス治療では</a:t>
            </a:r>
            <a:r>
              <a:rPr lang="en-US" altLang="ja-JP" dirty="0">
                <a:latin typeface="ＭＳ Ｐゴシック" panose="020B0600070205080204" pitchFamily="50" charset="-128"/>
                <a:ea typeface="ＭＳ Ｐゴシック" panose="020B0600070205080204" pitchFamily="50" charset="-128"/>
              </a:rPr>
              <a:t>81</a:t>
            </a:r>
            <a:r>
              <a:rPr lang="ja-JP" altLang="en-US" dirty="0">
                <a:latin typeface="ＭＳ Ｐゴシック" panose="020B0600070205080204" pitchFamily="50" charset="-128"/>
                <a:ea typeface="ＭＳ Ｐゴシック" panose="020B0600070205080204" pitchFamily="50" charset="-128"/>
              </a:rPr>
              <a:t>％、タクロリムス治療では</a:t>
            </a:r>
            <a:r>
              <a:rPr lang="en-US" altLang="ja-JP" dirty="0">
                <a:latin typeface="ＭＳ Ｐゴシック" panose="020B0600070205080204" pitchFamily="50" charset="-128"/>
                <a:ea typeface="ＭＳ Ｐゴシック" panose="020B0600070205080204" pitchFamily="50" charset="-128"/>
              </a:rPr>
              <a:t>42</a:t>
            </a:r>
            <a:r>
              <a:rPr lang="ja-JP" altLang="en-US" dirty="0">
                <a:latin typeface="ＭＳ Ｐゴシック" panose="020B0600070205080204" pitchFamily="50" charset="-128"/>
                <a:ea typeface="ＭＳ Ｐゴシック" panose="020B0600070205080204" pitchFamily="50" charset="-128"/>
              </a:rPr>
              <a:t>％、定期的免疫グロブリン治療では</a:t>
            </a:r>
            <a:r>
              <a:rPr lang="en-US" altLang="ja-JP" dirty="0">
                <a:latin typeface="ＭＳ Ｐゴシック" panose="020B0600070205080204" pitchFamily="50" charset="-128"/>
                <a:ea typeface="ＭＳ Ｐゴシック" panose="020B0600070205080204" pitchFamily="50" charset="-128"/>
              </a:rPr>
              <a:t>23</a:t>
            </a:r>
            <a:r>
              <a:rPr lang="ja-JP" altLang="en-US" dirty="0">
                <a:latin typeface="ＭＳ Ｐゴシック" panose="020B0600070205080204" pitchFamily="50" charset="-128"/>
                <a:ea typeface="ＭＳ Ｐゴシック" panose="020B0600070205080204" pitchFamily="50" charset="-128"/>
              </a:rPr>
              <a:t>％であった。</a:t>
            </a:r>
            <a:endParaRPr lang="en-US" altLang="ja-JP" dirty="0">
              <a:latin typeface="ＭＳ Ｐゴシック" panose="020B0600070205080204" pitchFamily="50" charset="-128"/>
              <a:ea typeface="ＭＳ Ｐゴシック" panose="020B0600070205080204" pitchFamily="50" charset="-128"/>
            </a:endParaRPr>
          </a:p>
          <a:p>
            <a:pPr marL="285750" indent="-285750">
              <a:buFont typeface="Arial" panose="020B0604020202020204" pitchFamily="34" charset="0"/>
              <a:buChar char="•"/>
            </a:pPr>
            <a:r>
              <a:rPr lang="en-US" altLang="ja-JP" dirty="0">
                <a:latin typeface="ＭＳ Ｐゴシック" panose="020B0600070205080204" pitchFamily="50" charset="-128"/>
                <a:ea typeface="ＭＳ Ｐゴシック" panose="020B0600070205080204" pitchFamily="50" charset="-128"/>
              </a:rPr>
              <a:t>R80(</a:t>
            </a:r>
            <a:r>
              <a:rPr lang="ja-JP" altLang="en-US" dirty="0">
                <a:latin typeface="ＭＳ Ｐゴシック" panose="020B0600070205080204" pitchFamily="50" charset="-128"/>
                <a:ea typeface="ＭＳ Ｐゴシック" panose="020B0600070205080204" pitchFamily="50" charset="-128"/>
              </a:rPr>
              <a:t>治療後</a:t>
            </a:r>
            <a:r>
              <a:rPr lang="en-US" altLang="ja-JP" dirty="0">
                <a:latin typeface="ＭＳ Ｐゴシック" panose="020B0600070205080204" pitchFamily="50" charset="-128"/>
                <a:ea typeface="ＭＳ Ｐゴシック" panose="020B0600070205080204" pitchFamily="50" charset="-128"/>
              </a:rPr>
              <a:t>IQ</a:t>
            </a:r>
            <a:r>
              <a:rPr lang="ja-JP" altLang="en-US" dirty="0">
                <a:latin typeface="ＭＳ Ｐゴシック" panose="020B0600070205080204" pitchFamily="50" charset="-128"/>
                <a:ea typeface="ＭＳ Ｐゴシック" panose="020B0600070205080204" pitchFamily="50" charset="-128"/>
              </a:rPr>
              <a:t>が</a:t>
            </a:r>
            <a:r>
              <a:rPr lang="en-US" altLang="ja-JP" dirty="0">
                <a:latin typeface="ＭＳ Ｐゴシック" panose="020B0600070205080204" pitchFamily="50" charset="-128"/>
                <a:ea typeface="ＭＳ Ｐゴシック" panose="020B0600070205080204" pitchFamily="50" charset="-128"/>
              </a:rPr>
              <a:t>80</a:t>
            </a:r>
            <a:r>
              <a:rPr lang="ja-JP" altLang="en-US" dirty="0">
                <a:latin typeface="ＭＳ Ｐゴシック" panose="020B0600070205080204" pitchFamily="50" charset="-128"/>
                <a:ea typeface="ＭＳ Ｐゴシック" panose="020B0600070205080204" pitchFamily="50" charset="-128"/>
              </a:rPr>
              <a:t>以上に保てた症例の割合）は、定期的メチルプレドニゾロンパルス治療では</a:t>
            </a:r>
            <a:r>
              <a:rPr lang="en-US" altLang="ja-JP" dirty="0">
                <a:latin typeface="ＭＳ Ｐゴシック" panose="020B0600070205080204" pitchFamily="50" charset="-128"/>
                <a:ea typeface="ＭＳ Ｐゴシック" panose="020B0600070205080204" pitchFamily="50" charset="-128"/>
              </a:rPr>
              <a:t>50</a:t>
            </a:r>
            <a:r>
              <a:rPr lang="ja-JP" altLang="en-US" dirty="0">
                <a:latin typeface="ＭＳ Ｐゴシック" panose="020B0600070205080204" pitchFamily="50" charset="-128"/>
                <a:ea typeface="ＭＳ Ｐゴシック" panose="020B0600070205080204" pitchFamily="50" charset="-128"/>
              </a:rPr>
              <a:t>％、タクロリムス治療では</a:t>
            </a:r>
            <a:r>
              <a:rPr lang="en-US" altLang="ja-JP" dirty="0">
                <a:latin typeface="ＭＳ Ｐゴシック" panose="020B0600070205080204" pitchFamily="50" charset="-128"/>
                <a:ea typeface="ＭＳ Ｐゴシック" panose="020B0600070205080204" pitchFamily="50" charset="-128"/>
              </a:rPr>
              <a:t>29</a:t>
            </a:r>
            <a:r>
              <a:rPr lang="ja-JP" altLang="en-US" dirty="0">
                <a:latin typeface="ＭＳ Ｐゴシック" panose="020B0600070205080204" pitchFamily="50" charset="-128"/>
                <a:ea typeface="ＭＳ Ｐゴシック" panose="020B0600070205080204" pitchFamily="50" charset="-128"/>
              </a:rPr>
              <a:t>％、定期的免疫グロブリン治療では</a:t>
            </a:r>
            <a:r>
              <a:rPr lang="en-US" altLang="ja-JP" dirty="0">
                <a:latin typeface="ＭＳ Ｐゴシック" panose="020B0600070205080204" pitchFamily="50" charset="-128"/>
                <a:ea typeface="ＭＳ Ｐゴシック" panose="020B0600070205080204" pitchFamily="50" charset="-128"/>
              </a:rPr>
              <a:t>43</a:t>
            </a:r>
            <a:r>
              <a:rPr lang="ja-JP" altLang="en-US" dirty="0">
                <a:latin typeface="ＭＳ Ｐゴシック" panose="020B0600070205080204" pitchFamily="50" charset="-128"/>
                <a:ea typeface="ＭＳ Ｐゴシック" panose="020B0600070205080204" pitchFamily="50" charset="-128"/>
              </a:rPr>
              <a:t>％（半球離断術では</a:t>
            </a:r>
            <a:r>
              <a:rPr lang="en-US" altLang="ja-JP" dirty="0">
                <a:latin typeface="ＭＳ Ｐゴシック" panose="020B0600070205080204" pitchFamily="50" charset="-128"/>
                <a:ea typeface="ＭＳ Ｐゴシック" panose="020B0600070205080204" pitchFamily="50" charset="-128"/>
              </a:rPr>
              <a:t>0</a:t>
            </a:r>
            <a:r>
              <a:rPr lang="ja-JP" altLang="en-US" dirty="0">
                <a:latin typeface="ＭＳ Ｐゴシック" panose="020B0600070205080204" pitchFamily="50" charset="-128"/>
                <a:ea typeface="ＭＳ Ｐゴシック" panose="020B0600070205080204" pitchFamily="50" charset="-128"/>
              </a:rPr>
              <a:t>％）であった。</a:t>
            </a:r>
            <a:endParaRPr lang="en-US" altLang="ja-JP" dirty="0">
              <a:latin typeface="ＭＳ Ｐゴシック" panose="020B0600070205080204" pitchFamily="50" charset="-128"/>
              <a:ea typeface="ＭＳ Ｐゴシック" panose="020B0600070205080204" pitchFamily="50" charset="-128"/>
            </a:endParaRPr>
          </a:p>
          <a:p>
            <a:pPr marL="285750" indent="-285750">
              <a:buFont typeface="Arial" panose="020B0604020202020204" pitchFamily="34" charset="0"/>
              <a:buChar char="•"/>
            </a:pPr>
            <a:r>
              <a:rPr lang="ja-JP" altLang="en-US" dirty="0">
                <a:latin typeface="ＭＳ Ｐゴシック" panose="020B0600070205080204" pitchFamily="50" charset="-128"/>
                <a:ea typeface="ＭＳ Ｐゴシック" panose="020B0600070205080204" pitchFamily="50" charset="-128"/>
              </a:rPr>
              <a:t>定期的メチルプレドニゾロンパルス治療の</a:t>
            </a:r>
            <a:r>
              <a:rPr lang="en-US" altLang="ja-JP" dirty="0">
                <a:latin typeface="ＭＳ Ｐゴシック" panose="020B0600070205080204" pitchFamily="50" charset="-128"/>
                <a:ea typeface="ＭＳ Ｐゴシック" panose="020B0600070205080204" pitchFamily="50" charset="-128"/>
              </a:rPr>
              <a:t>R80</a:t>
            </a:r>
            <a:r>
              <a:rPr lang="ja-JP" altLang="en-US" dirty="0">
                <a:latin typeface="ＭＳ Ｐゴシック" panose="020B0600070205080204" pitchFamily="50" charset="-128"/>
                <a:ea typeface="ＭＳ Ｐゴシック" panose="020B0600070205080204" pitchFamily="50" charset="-128"/>
              </a:rPr>
              <a:t>は、</a:t>
            </a:r>
            <a:r>
              <a:rPr lang="en-US" altLang="ja-JP" dirty="0">
                <a:latin typeface="ＭＳ Ｐゴシック" panose="020B0600070205080204" pitchFamily="50" charset="-128"/>
                <a:ea typeface="ＭＳ Ｐゴシック" panose="020B0600070205080204" pitchFamily="50" charset="-128"/>
              </a:rPr>
              <a:t>MRI</a:t>
            </a:r>
            <a:r>
              <a:rPr lang="ja-JP" altLang="en-US" dirty="0">
                <a:latin typeface="ＭＳ Ｐゴシック" panose="020B0600070205080204" pitchFamily="50" charset="-128"/>
                <a:ea typeface="ＭＳ Ｐゴシック" panose="020B0600070205080204" pitchFamily="50" charset="-128"/>
              </a:rPr>
              <a:t>病変のない症例では</a:t>
            </a:r>
            <a:r>
              <a:rPr lang="en-US" altLang="ja-JP" dirty="0">
                <a:latin typeface="ＭＳ Ｐゴシック" panose="020B0600070205080204" pitchFamily="50" charset="-128"/>
                <a:ea typeface="ＭＳ Ｐゴシック" panose="020B0600070205080204" pitchFamily="50" charset="-128"/>
              </a:rPr>
              <a:t>100</a:t>
            </a:r>
            <a:r>
              <a:rPr lang="ja-JP" altLang="en-US" dirty="0">
                <a:latin typeface="ＭＳ Ｐゴシック" panose="020B0600070205080204" pitchFamily="50" charset="-128"/>
                <a:ea typeface="ＭＳ Ｐゴシック" panose="020B0600070205080204" pitchFamily="50" charset="-128"/>
              </a:rPr>
              <a:t>％、進行した</a:t>
            </a:r>
            <a:r>
              <a:rPr lang="en-US" altLang="ja-JP" dirty="0">
                <a:latin typeface="ＭＳ Ｐゴシック" panose="020B0600070205080204" pitchFamily="50" charset="-128"/>
                <a:ea typeface="ＭＳ Ｐゴシック" panose="020B0600070205080204" pitchFamily="50" charset="-128"/>
              </a:rPr>
              <a:t>MRI</a:t>
            </a:r>
            <a:r>
              <a:rPr lang="ja-JP" altLang="en-US" dirty="0">
                <a:latin typeface="ＭＳ Ｐゴシック" panose="020B0600070205080204" pitchFamily="50" charset="-128"/>
                <a:ea typeface="ＭＳ Ｐゴシック" panose="020B0600070205080204" pitchFamily="50" charset="-128"/>
              </a:rPr>
              <a:t>病変のある症例では</a:t>
            </a:r>
            <a:r>
              <a:rPr lang="en-US" altLang="ja-JP" dirty="0">
                <a:latin typeface="ＭＳ Ｐゴシック" panose="020B0600070205080204" pitchFamily="50" charset="-128"/>
                <a:ea typeface="ＭＳ Ｐゴシック" panose="020B0600070205080204" pitchFamily="50" charset="-128"/>
              </a:rPr>
              <a:t>37</a:t>
            </a:r>
            <a:r>
              <a:rPr lang="ja-JP" altLang="en-US" dirty="0">
                <a:latin typeface="ＭＳ Ｐゴシック" panose="020B0600070205080204" pitchFamily="50" charset="-128"/>
                <a:ea typeface="ＭＳ Ｐゴシック" panose="020B0600070205080204" pitchFamily="50" charset="-128"/>
              </a:rPr>
              <a:t>％であった。</a:t>
            </a:r>
            <a:endParaRPr lang="en-US" altLang="ja-JP" dirty="0">
              <a:latin typeface="ＭＳ Ｐゴシック" panose="020B0600070205080204" pitchFamily="50" charset="-128"/>
              <a:ea typeface="ＭＳ Ｐゴシック" panose="020B0600070205080204" pitchFamily="50" charset="-128"/>
            </a:endParaRPr>
          </a:p>
          <a:p>
            <a:pPr marL="285750" indent="-285750">
              <a:buFont typeface="Arial" panose="020B0604020202020204" pitchFamily="34" charset="0"/>
              <a:buChar char="•"/>
            </a:pPr>
            <a:r>
              <a:rPr lang="ja-JP" altLang="en-US" dirty="0">
                <a:latin typeface="ＭＳ Ｐゴシック" panose="020B0600070205080204" pitchFamily="50" charset="-128"/>
                <a:ea typeface="ＭＳ Ｐゴシック" panose="020B0600070205080204" pitchFamily="50" charset="-128"/>
              </a:rPr>
              <a:t>運動機能の悪化率は、定期的メチルプレドニゾロンパルス治療では</a:t>
            </a:r>
            <a:r>
              <a:rPr lang="en-US" altLang="ja-JP" dirty="0">
                <a:latin typeface="ＭＳ Ｐゴシック" panose="020B0600070205080204" pitchFamily="50" charset="-128"/>
                <a:ea typeface="ＭＳ Ｐゴシック" panose="020B0600070205080204" pitchFamily="50" charset="-128"/>
              </a:rPr>
              <a:t>10</a:t>
            </a:r>
            <a:r>
              <a:rPr lang="ja-JP" altLang="en-US" dirty="0">
                <a:latin typeface="ＭＳ Ｐゴシック" panose="020B0600070205080204" pitchFamily="50" charset="-128"/>
                <a:ea typeface="ＭＳ Ｐゴシック" panose="020B0600070205080204" pitchFamily="50" charset="-128"/>
              </a:rPr>
              <a:t>％、タクロリムス治療では</a:t>
            </a:r>
            <a:r>
              <a:rPr lang="en-US" altLang="ja-JP" dirty="0">
                <a:latin typeface="ＭＳ Ｐゴシック" panose="020B0600070205080204" pitchFamily="50" charset="-128"/>
                <a:ea typeface="ＭＳ Ｐゴシック" panose="020B0600070205080204" pitchFamily="50" charset="-128"/>
              </a:rPr>
              <a:t>0</a:t>
            </a:r>
            <a:r>
              <a:rPr lang="ja-JP" altLang="en-US" dirty="0">
                <a:latin typeface="ＭＳ Ｐゴシック" panose="020B0600070205080204" pitchFamily="50" charset="-128"/>
                <a:ea typeface="ＭＳ Ｐゴシック" panose="020B0600070205080204" pitchFamily="50" charset="-128"/>
              </a:rPr>
              <a:t>％、定期的免疫グロブリン治療では</a:t>
            </a:r>
            <a:r>
              <a:rPr lang="en-US" altLang="ja-JP" dirty="0">
                <a:latin typeface="ＭＳ Ｐゴシック" panose="020B0600070205080204" pitchFamily="50" charset="-128"/>
                <a:ea typeface="ＭＳ Ｐゴシック" panose="020B0600070205080204" pitchFamily="50" charset="-128"/>
              </a:rPr>
              <a:t>62</a:t>
            </a:r>
            <a:r>
              <a:rPr lang="ja-JP" altLang="en-US" dirty="0">
                <a:latin typeface="ＭＳ Ｐゴシック" panose="020B0600070205080204" pitchFamily="50" charset="-128"/>
                <a:ea typeface="ＭＳ Ｐゴシック" panose="020B0600070205080204" pitchFamily="50" charset="-128"/>
              </a:rPr>
              <a:t>％、半球離断術では</a:t>
            </a:r>
            <a:r>
              <a:rPr lang="en-US" altLang="ja-JP" dirty="0">
                <a:latin typeface="ＭＳ Ｐゴシック" panose="020B0600070205080204" pitchFamily="50" charset="-128"/>
                <a:ea typeface="ＭＳ Ｐゴシック" panose="020B0600070205080204" pitchFamily="50" charset="-128"/>
              </a:rPr>
              <a:t>100</a:t>
            </a:r>
            <a:r>
              <a:rPr lang="ja-JP" altLang="en-US" dirty="0">
                <a:latin typeface="ＭＳ Ｐゴシック" panose="020B0600070205080204" pitchFamily="50" charset="-128"/>
                <a:ea typeface="ＭＳ Ｐゴシック" panose="020B0600070205080204" pitchFamily="50" charset="-128"/>
              </a:rPr>
              <a:t>％であった。</a:t>
            </a:r>
            <a:endParaRPr lang="en-US" altLang="ja-JP" dirty="0">
              <a:latin typeface="ＭＳ Ｐゴシック" panose="020B0600070205080204" pitchFamily="50" charset="-128"/>
              <a:ea typeface="ＭＳ Ｐゴシック" panose="020B0600070205080204" pitchFamily="50" charset="-128"/>
            </a:endParaRPr>
          </a:p>
        </p:txBody>
      </p:sp>
      <p:sp>
        <p:nvSpPr>
          <p:cNvPr id="9" name="テキスト ボックス 8">
            <a:extLst>
              <a:ext uri="{FF2B5EF4-FFF2-40B4-BE49-F238E27FC236}">
                <a16:creationId xmlns:a16="http://schemas.microsoft.com/office/drawing/2014/main" id="{2815935B-4443-4FF5-B7C4-EF5DF0358DD1}"/>
              </a:ext>
            </a:extLst>
          </p:cNvPr>
          <p:cNvSpPr txBox="1"/>
          <p:nvPr/>
        </p:nvSpPr>
        <p:spPr>
          <a:xfrm>
            <a:off x="436418" y="1175910"/>
            <a:ext cx="4572000" cy="400110"/>
          </a:xfrm>
          <a:prstGeom prst="rect">
            <a:avLst/>
          </a:prstGeom>
          <a:noFill/>
        </p:spPr>
        <p:txBody>
          <a:bodyPr wrap="square">
            <a:spAutoFit/>
          </a:bodyPr>
          <a:lstStyle/>
          <a:p>
            <a:r>
              <a:rPr lang="en-US" altLang="ja-JP" sz="2000" dirty="0">
                <a:solidFill>
                  <a:srgbClr val="3333FF"/>
                </a:solidFill>
                <a:latin typeface="ＭＳ Ｐゴシック" panose="020B0600070205080204" pitchFamily="50" charset="-128"/>
                <a:ea typeface="ＭＳ Ｐゴシック" panose="020B0600070205080204" pitchFamily="50" charset="-128"/>
              </a:rPr>
              <a:t>1.</a:t>
            </a:r>
            <a:r>
              <a:rPr lang="ja-JP" altLang="en-US" sz="2000" dirty="0">
                <a:solidFill>
                  <a:srgbClr val="3333FF"/>
                </a:solidFill>
                <a:latin typeface="ＭＳ Ｐゴシック" panose="020B0600070205080204" pitchFamily="50" charset="-128"/>
                <a:ea typeface="ＭＳ Ｐゴシック" panose="020B0600070205080204" pitchFamily="50" charset="-128"/>
              </a:rPr>
              <a:t>　研究成果のポイント</a:t>
            </a:r>
          </a:p>
        </p:txBody>
      </p:sp>
      <p:sp>
        <p:nvSpPr>
          <p:cNvPr id="5" name="正方形/長方形 4">
            <a:extLst>
              <a:ext uri="{FF2B5EF4-FFF2-40B4-BE49-F238E27FC236}">
                <a16:creationId xmlns:a16="http://schemas.microsoft.com/office/drawing/2014/main" id="{969FA61E-2693-4866-B948-36370EEA915C}"/>
              </a:ext>
            </a:extLst>
          </p:cNvPr>
          <p:cNvSpPr/>
          <p:nvPr/>
        </p:nvSpPr>
        <p:spPr>
          <a:xfrm>
            <a:off x="4212463" y="5405091"/>
            <a:ext cx="4409394" cy="276999"/>
          </a:xfrm>
          <a:prstGeom prst="rect">
            <a:avLst/>
          </a:prstGeom>
        </p:spPr>
        <p:txBody>
          <a:bodyPr wrap="square">
            <a:spAutoFit/>
          </a:bodyPr>
          <a:lstStyle/>
          <a:p>
            <a:pPr fontAlgn="auto">
              <a:spcBef>
                <a:spcPts val="0"/>
              </a:spcBef>
              <a:spcAft>
                <a:spcPts val="0"/>
              </a:spcAft>
            </a:pPr>
            <a:r>
              <a:rPr lang="en-US" altLang="ja-JP" sz="1200" dirty="0">
                <a:solidFill>
                  <a:prstClr val="black"/>
                </a:solidFill>
                <a:latin typeface="Calibri" panose="020F0502020204030204" pitchFamily="34" charset="0"/>
                <a:ea typeface="ＭＳ Ｐゴシック"/>
              </a:rPr>
              <a:t>Yukitoshi Takahashi, et al., Brain &amp; Development, 2013; 35: 778-785.</a:t>
            </a:r>
            <a:endParaRPr lang="ja-JP" altLang="en-US" sz="1200" dirty="0">
              <a:solidFill>
                <a:prstClr val="black"/>
              </a:solidFill>
              <a:latin typeface="Calibri" panose="020F0502020204030204" pitchFamily="34" charset="0"/>
              <a:ea typeface="ＭＳ Ｐゴシック"/>
            </a:endParaRPr>
          </a:p>
        </p:txBody>
      </p:sp>
    </p:spTree>
    <p:extLst>
      <p:ext uri="{BB962C8B-B14F-4D97-AF65-F5344CB8AC3E}">
        <p14:creationId xmlns:p14="http://schemas.microsoft.com/office/powerpoint/2010/main" val="4100203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91D3D02B-5A7D-432A-AF9C-C1B939492897}"/>
              </a:ext>
            </a:extLst>
          </p:cNvPr>
          <p:cNvSpPr txBox="1"/>
          <p:nvPr/>
        </p:nvSpPr>
        <p:spPr>
          <a:xfrm>
            <a:off x="368877" y="664310"/>
            <a:ext cx="8406246" cy="1754326"/>
          </a:xfrm>
          <a:prstGeom prst="rect">
            <a:avLst/>
          </a:prstGeom>
          <a:noFill/>
        </p:spPr>
        <p:txBody>
          <a:bodyPr wrap="square">
            <a:spAutoFit/>
          </a:bodyPr>
          <a:lstStyle/>
          <a:p>
            <a:pPr marL="285750" indent="-285750">
              <a:buFont typeface="Arial" panose="020B0604020202020204" pitchFamily="34" charset="0"/>
              <a:buChar char="•"/>
            </a:pPr>
            <a:r>
              <a:rPr lang="en-US" altLang="ja-JP" dirty="0">
                <a:latin typeface="ＭＳ Ｐゴシック" panose="020B0600070205080204" pitchFamily="50" charset="-128"/>
                <a:ea typeface="ＭＳ Ｐゴシック" panose="020B0600070205080204" pitchFamily="50" charset="-128"/>
              </a:rPr>
              <a:t>Rasmussen </a:t>
            </a:r>
            <a:r>
              <a:rPr lang="ja-JP" altLang="en-US" dirty="0">
                <a:latin typeface="ＭＳ Ｐゴシック" panose="020B0600070205080204" pitchFamily="50" charset="-128"/>
                <a:ea typeface="ＭＳ Ｐゴシック" panose="020B0600070205080204" pitchFamily="50" charset="-128"/>
              </a:rPr>
              <a:t>症候群（脳炎）は、細胞傷害性</a:t>
            </a:r>
            <a:r>
              <a:rPr lang="en-US" altLang="ja-JP" dirty="0">
                <a:latin typeface="ＭＳ Ｐゴシック" panose="020B0600070205080204" pitchFamily="50" charset="-128"/>
                <a:ea typeface="ＭＳ Ｐゴシック" panose="020B0600070205080204" pitchFamily="50" charset="-128"/>
              </a:rPr>
              <a:t>T</a:t>
            </a:r>
            <a:r>
              <a:rPr lang="ja-JP" altLang="en-US" dirty="0">
                <a:latin typeface="ＭＳ Ｐゴシック" panose="020B0600070205080204" pitchFamily="50" charset="-128"/>
                <a:ea typeface="ＭＳ Ｐゴシック" panose="020B0600070205080204" pitchFamily="50" charset="-128"/>
              </a:rPr>
              <a:t>細胞が発病初期に主な役割を担う免疫介在性のてんかんである。</a:t>
            </a:r>
            <a:endParaRPr lang="en-US" altLang="ja-JP" dirty="0">
              <a:latin typeface="ＭＳ Ｐゴシック" panose="020B0600070205080204" pitchFamily="50" charset="-128"/>
              <a:ea typeface="ＭＳ Ｐゴシック" panose="020B0600070205080204" pitchFamily="50" charset="-128"/>
            </a:endParaRPr>
          </a:p>
          <a:p>
            <a:pPr marL="285750" indent="-285750">
              <a:buFont typeface="Arial" panose="020B0604020202020204" pitchFamily="34" charset="0"/>
              <a:buChar char="•"/>
            </a:pPr>
            <a:r>
              <a:rPr lang="ja-JP" altLang="en-US" dirty="0">
                <a:latin typeface="ＭＳ Ｐゴシック" panose="020B0600070205080204" pitchFamily="50" charset="-128"/>
                <a:ea typeface="ＭＳ Ｐゴシック" panose="020B0600070205080204" pitchFamily="50" charset="-128"/>
              </a:rPr>
              <a:t>感染等によって細胞傷害性</a:t>
            </a:r>
            <a:r>
              <a:rPr lang="en-US" altLang="ja-JP" dirty="0">
                <a:latin typeface="ＭＳ Ｐゴシック" panose="020B0600070205080204" pitchFamily="50" charset="-128"/>
                <a:ea typeface="ＭＳ Ｐゴシック" panose="020B0600070205080204" pitchFamily="50" charset="-128"/>
              </a:rPr>
              <a:t>T </a:t>
            </a:r>
            <a:r>
              <a:rPr lang="ja-JP" altLang="en-US" dirty="0">
                <a:latin typeface="ＭＳ Ｐゴシック" panose="020B0600070205080204" pitchFamily="50" charset="-128"/>
                <a:ea typeface="ＭＳ Ｐゴシック" panose="020B0600070205080204" pitchFamily="50" charset="-128"/>
              </a:rPr>
              <a:t>細胞、ミクログリアが活性化されている。</a:t>
            </a:r>
            <a:endParaRPr lang="en-US" altLang="ja-JP" dirty="0">
              <a:latin typeface="ＭＳ Ｐゴシック" panose="020B0600070205080204" pitchFamily="50" charset="-128"/>
              <a:ea typeface="ＭＳ Ｐゴシック" panose="020B0600070205080204" pitchFamily="50" charset="-128"/>
            </a:endParaRPr>
          </a:p>
          <a:p>
            <a:pPr marL="285750" indent="-285750">
              <a:buFont typeface="Arial" panose="020B0604020202020204" pitchFamily="34" charset="0"/>
              <a:buChar char="•"/>
            </a:pPr>
            <a:r>
              <a:rPr lang="en-US" altLang="ja-JP" dirty="0">
                <a:latin typeface="ＭＳ Ｐゴシック" panose="020B0600070205080204" pitchFamily="50" charset="-128"/>
                <a:ea typeface="ＭＳ Ｐゴシック" panose="020B0600070205080204" pitchFamily="50" charset="-128"/>
              </a:rPr>
              <a:t>GluR3</a:t>
            </a:r>
            <a:r>
              <a:rPr lang="ja-JP" altLang="en-US" dirty="0">
                <a:latin typeface="ＭＳ Ｐゴシック" panose="020B0600070205080204" pitchFamily="50" charset="-128"/>
                <a:ea typeface="ＭＳ Ｐゴシック" panose="020B0600070205080204" pitchFamily="50" charset="-128"/>
              </a:rPr>
              <a:t>抗体などの抗神経抗体は、発病における役割はないとされている。</a:t>
            </a:r>
            <a:endParaRPr lang="en-US" altLang="ja-JP" dirty="0">
              <a:latin typeface="ＭＳ Ｐゴシック" panose="020B0600070205080204" pitchFamily="50" charset="-128"/>
              <a:ea typeface="ＭＳ Ｐゴシック" panose="020B0600070205080204" pitchFamily="50" charset="-128"/>
            </a:endParaRPr>
          </a:p>
          <a:p>
            <a:pPr marL="285750" indent="-285750">
              <a:buFont typeface="Arial" panose="020B0604020202020204" pitchFamily="34" charset="0"/>
              <a:buChar char="•"/>
            </a:pPr>
            <a:r>
              <a:rPr lang="ja-JP" altLang="en-US" dirty="0">
                <a:latin typeface="ＭＳ Ｐゴシック" panose="020B0600070205080204" pitchFamily="50" charset="-128"/>
                <a:ea typeface="ＭＳ Ｐゴシック" panose="020B0600070205080204" pitchFamily="50" charset="-128"/>
              </a:rPr>
              <a:t>抗てんかん薬治療のみでは、認知機能や運動機能が退行し、寝たきりとなる（</a:t>
            </a:r>
            <a:r>
              <a:rPr lang="ja-JP" altLang="en-US" dirty="0">
                <a:solidFill>
                  <a:srgbClr val="3333FF"/>
                </a:solidFill>
                <a:latin typeface="ＭＳ Ｐゴシック" panose="020B0600070205080204" pitchFamily="50" charset="-128"/>
                <a:ea typeface="ＭＳ Ｐゴシック" panose="020B0600070205080204" pitchFamily="50" charset="-128"/>
              </a:rPr>
              <a:t>図</a:t>
            </a:r>
            <a:r>
              <a:rPr lang="en-US" altLang="ja-JP" dirty="0">
                <a:solidFill>
                  <a:srgbClr val="3333FF"/>
                </a:solidFill>
                <a:latin typeface="ＭＳ Ｐゴシック" panose="020B0600070205080204" pitchFamily="50" charset="-128"/>
                <a:ea typeface="ＭＳ Ｐゴシック" panose="020B0600070205080204" pitchFamily="50" charset="-128"/>
              </a:rPr>
              <a:t>1</a:t>
            </a:r>
            <a:r>
              <a:rPr lang="ja-JP" altLang="en-US" dirty="0">
                <a:latin typeface="ＭＳ Ｐゴシック" panose="020B0600070205080204" pitchFamily="50" charset="-128"/>
                <a:ea typeface="ＭＳ Ｐゴシック" panose="020B0600070205080204" pitchFamily="50" charset="-128"/>
              </a:rPr>
              <a:t>）。</a:t>
            </a:r>
            <a:endParaRPr lang="en-US" altLang="ja-JP" dirty="0">
              <a:latin typeface="ＭＳ Ｐゴシック" panose="020B0600070205080204" pitchFamily="50" charset="-128"/>
              <a:ea typeface="ＭＳ Ｐゴシック" panose="020B0600070205080204" pitchFamily="50" charset="-128"/>
            </a:endParaRPr>
          </a:p>
          <a:p>
            <a:pPr marL="285750" indent="-285750">
              <a:buFont typeface="Arial" panose="020B0604020202020204" pitchFamily="34" charset="0"/>
              <a:buChar char="•"/>
            </a:pPr>
            <a:r>
              <a:rPr lang="ja-JP" altLang="en-US" dirty="0">
                <a:latin typeface="ＭＳ Ｐゴシック" panose="020B0600070205080204" pitchFamily="50" charset="-128"/>
                <a:ea typeface="ＭＳ Ｐゴシック" panose="020B0600070205080204" pitchFamily="50" charset="-128"/>
              </a:rPr>
              <a:t>早期診断、早期免疫修飾治療の導入が予後改善に重要である。</a:t>
            </a:r>
            <a:endParaRPr lang="en-US" altLang="ja-JP" dirty="0">
              <a:latin typeface="ＭＳ Ｐゴシック" panose="020B0600070205080204" pitchFamily="50" charset="-128"/>
              <a:ea typeface="ＭＳ Ｐゴシック" panose="020B0600070205080204" pitchFamily="50" charset="-128"/>
            </a:endParaRPr>
          </a:p>
        </p:txBody>
      </p:sp>
      <p:sp>
        <p:nvSpPr>
          <p:cNvPr id="3" name="テキスト ボックス 2">
            <a:extLst>
              <a:ext uri="{FF2B5EF4-FFF2-40B4-BE49-F238E27FC236}">
                <a16:creationId xmlns:a16="http://schemas.microsoft.com/office/drawing/2014/main" id="{01855833-92E5-41D2-A3D9-26BB94B42019}"/>
              </a:ext>
            </a:extLst>
          </p:cNvPr>
          <p:cNvSpPr txBox="1"/>
          <p:nvPr/>
        </p:nvSpPr>
        <p:spPr>
          <a:xfrm>
            <a:off x="306533" y="166256"/>
            <a:ext cx="2301587" cy="400110"/>
          </a:xfrm>
          <a:prstGeom prst="rect">
            <a:avLst/>
          </a:prstGeom>
          <a:noFill/>
        </p:spPr>
        <p:txBody>
          <a:bodyPr wrap="square">
            <a:spAutoFit/>
          </a:bodyPr>
          <a:lstStyle/>
          <a:p>
            <a:r>
              <a:rPr lang="en-US" altLang="ja-JP" sz="2000" dirty="0">
                <a:solidFill>
                  <a:srgbClr val="3333FF"/>
                </a:solidFill>
                <a:latin typeface="ＭＳ Ｐゴシック" panose="020B0600070205080204" pitchFamily="50" charset="-128"/>
                <a:ea typeface="ＭＳ Ｐゴシック" panose="020B0600070205080204" pitchFamily="50" charset="-128"/>
              </a:rPr>
              <a:t>2.</a:t>
            </a:r>
            <a:r>
              <a:rPr lang="ja-JP" altLang="en-US" sz="2000" dirty="0">
                <a:solidFill>
                  <a:srgbClr val="3333FF"/>
                </a:solidFill>
                <a:latin typeface="ＭＳ Ｐゴシック" panose="020B0600070205080204" pitchFamily="50" charset="-128"/>
                <a:ea typeface="ＭＳ Ｐゴシック" panose="020B0600070205080204" pitchFamily="50" charset="-128"/>
              </a:rPr>
              <a:t>　研究の背景</a:t>
            </a:r>
          </a:p>
        </p:txBody>
      </p:sp>
      <p:pic>
        <p:nvPicPr>
          <p:cNvPr id="5" name="図 4" descr="グラフ, ダイアグラム, バブル チャート&#10;&#10;自動的に生成された説明">
            <a:extLst>
              <a:ext uri="{FF2B5EF4-FFF2-40B4-BE49-F238E27FC236}">
                <a16:creationId xmlns:a16="http://schemas.microsoft.com/office/drawing/2014/main" id="{2C48E26D-A766-4546-A19B-B818B32AD9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3289" y="2418636"/>
            <a:ext cx="5757845" cy="4318384"/>
          </a:xfrm>
          <a:prstGeom prst="rect">
            <a:avLst/>
          </a:prstGeom>
        </p:spPr>
      </p:pic>
      <p:sp>
        <p:nvSpPr>
          <p:cNvPr id="6" name="正方形/長方形 5">
            <a:extLst>
              <a:ext uri="{FF2B5EF4-FFF2-40B4-BE49-F238E27FC236}">
                <a16:creationId xmlns:a16="http://schemas.microsoft.com/office/drawing/2014/main" id="{5291A517-6A9C-4D96-9DE5-BF92D44D2300}"/>
              </a:ext>
            </a:extLst>
          </p:cNvPr>
          <p:cNvSpPr/>
          <p:nvPr/>
        </p:nvSpPr>
        <p:spPr>
          <a:xfrm>
            <a:off x="4258001" y="6256812"/>
            <a:ext cx="4409394" cy="276999"/>
          </a:xfrm>
          <a:prstGeom prst="rect">
            <a:avLst/>
          </a:prstGeom>
        </p:spPr>
        <p:txBody>
          <a:bodyPr wrap="square">
            <a:spAutoFit/>
          </a:bodyPr>
          <a:lstStyle/>
          <a:p>
            <a:pPr fontAlgn="auto">
              <a:spcBef>
                <a:spcPts val="0"/>
              </a:spcBef>
              <a:spcAft>
                <a:spcPts val="0"/>
              </a:spcAft>
            </a:pPr>
            <a:r>
              <a:rPr lang="en-US" altLang="ja-JP" sz="1200" dirty="0">
                <a:solidFill>
                  <a:prstClr val="black"/>
                </a:solidFill>
                <a:latin typeface="Calibri" panose="020F0502020204030204" pitchFamily="34" charset="0"/>
                <a:ea typeface="ＭＳ Ｐゴシック"/>
              </a:rPr>
              <a:t>Yukitoshi Takahashi, et al., Brain &amp; Development, 2013; 35: 778-785.</a:t>
            </a:r>
            <a:endParaRPr lang="ja-JP" altLang="en-US" sz="1200" dirty="0">
              <a:solidFill>
                <a:prstClr val="black"/>
              </a:solidFill>
              <a:latin typeface="Calibri" panose="020F0502020204030204" pitchFamily="34" charset="0"/>
              <a:ea typeface="ＭＳ Ｐゴシック"/>
            </a:endParaRPr>
          </a:p>
        </p:txBody>
      </p:sp>
    </p:spTree>
    <p:extLst>
      <p:ext uri="{BB962C8B-B14F-4D97-AF65-F5344CB8AC3E}">
        <p14:creationId xmlns:p14="http://schemas.microsoft.com/office/powerpoint/2010/main" val="3488494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4FA6296-ACA7-4AF3-8091-23B5DA05930C}"/>
              </a:ext>
            </a:extLst>
          </p:cNvPr>
          <p:cNvSpPr txBox="1"/>
          <p:nvPr/>
        </p:nvSpPr>
        <p:spPr>
          <a:xfrm>
            <a:off x="288347" y="920882"/>
            <a:ext cx="4029076" cy="3416320"/>
          </a:xfrm>
          <a:prstGeom prst="rect">
            <a:avLst/>
          </a:prstGeom>
          <a:noFill/>
        </p:spPr>
        <p:txBody>
          <a:bodyPr wrap="square">
            <a:spAutoFit/>
          </a:bodyPr>
          <a:lstStyle/>
          <a:p>
            <a:pPr marL="285750" indent="-285750">
              <a:buFont typeface="Arial" panose="020B0604020202020204" pitchFamily="34" charset="0"/>
              <a:buChar char="•"/>
            </a:pPr>
            <a:r>
              <a:rPr lang="ja-JP" altLang="en-US" dirty="0">
                <a:latin typeface="ＭＳ Ｐゴシック" panose="020B0600070205080204" pitchFamily="50" charset="-128"/>
                <a:ea typeface="ＭＳ Ｐゴシック" panose="020B0600070205080204" pitchFamily="50" charset="-128"/>
              </a:rPr>
              <a:t>対象は、定期的メチルプレドニゾロンパルス治療</a:t>
            </a:r>
            <a:r>
              <a:rPr lang="en-US" altLang="ja-JP" dirty="0">
                <a:latin typeface="ＭＳ Ｐゴシック" panose="020B0600070205080204" pitchFamily="50" charset="-128"/>
                <a:ea typeface="ＭＳ Ｐゴシック" panose="020B0600070205080204" pitchFamily="50" charset="-128"/>
              </a:rPr>
              <a:t>21</a:t>
            </a:r>
            <a:r>
              <a:rPr lang="ja-JP" altLang="en-US" dirty="0">
                <a:latin typeface="ＭＳ Ｐゴシック" panose="020B0600070205080204" pitchFamily="50" charset="-128"/>
                <a:ea typeface="ＭＳ Ｐゴシック" panose="020B0600070205080204" pitchFamily="50" charset="-128"/>
              </a:rPr>
              <a:t>例、タクロリムス治療</a:t>
            </a:r>
            <a:r>
              <a:rPr lang="en-US" altLang="ja-JP" dirty="0">
                <a:latin typeface="ＭＳ Ｐゴシック" panose="020B0600070205080204" pitchFamily="50" charset="-128"/>
                <a:ea typeface="ＭＳ Ｐゴシック" panose="020B0600070205080204" pitchFamily="50" charset="-128"/>
              </a:rPr>
              <a:t>12</a:t>
            </a:r>
            <a:r>
              <a:rPr lang="ja-JP" altLang="en-US" dirty="0">
                <a:latin typeface="ＭＳ Ｐゴシック" panose="020B0600070205080204" pitchFamily="50" charset="-128"/>
                <a:ea typeface="ＭＳ Ｐゴシック" panose="020B0600070205080204" pitchFamily="50" charset="-128"/>
              </a:rPr>
              <a:t>例、定期的免疫グロブリン治療</a:t>
            </a:r>
            <a:r>
              <a:rPr lang="en-US" altLang="ja-JP" dirty="0">
                <a:latin typeface="ＭＳ Ｐゴシック" panose="020B0600070205080204" pitchFamily="50" charset="-128"/>
                <a:ea typeface="ＭＳ Ｐゴシック" panose="020B0600070205080204" pitchFamily="50" charset="-128"/>
              </a:rPr>
              <a:t>13</a:t>
            </a:r>
            <a:r>
              <a:rPr lang="ja-JP" altLang="en-US" dirty="0">
                <a:latin typeface="ＭＳ Ｐゴシック" panose="020B0600070205080204" pitchFamily="50" charset="-128"/>
                <a:ea typeface="ＭＳ Ｐゴシック" panose="020B0600070205080204" pitchFamily="50" charset="-128"/>
              </a:rPr>
              <a:t>例、半球離断術</a:t>
            </a:r>
            <a:r>
              <a:rPr lang="en-US" altLang="ja-JP" dirty="0">
                <a:latin typeface="ＭＳ Ｐゴシック" panose="020B0600070205080204" pitchFamily="50" charset="-128"/>
                <a:ea typeface="ＭＳ Ｐゴシック" panose="020B0600070205080204" pitchFamily="50" charset="-128"/>
              </a:rPr>
              <a:t>7</a:t>
            </a:r>
            <a:r>
              <a:rPr lang="ja-JP" altLang="en-US" dirty="0">
                <a:latin typeface="ＭＳ Ｐゴシック" panose="020B0600070205080204" pitchFamily="50" charset="-128"/>
                <a:ea typeface="ＭＳ Ｐゴシック" panose="020B0600070205080204" pitchFamily="50" charset="-128"/>
              </a:rPr>
              <a:t>例。</a:t>
            </a:r>
            <a:endParaRPr lang="en-US" altLang="ja-JP" dirty="0">
              <a:latin typeface="ＭＳ Ｐゴシック" panose="020B0600070205080204" pitchFamily="50" charset="-128"/>
              <a:ea typeface="ＭＳ Ｐゴシック" panose="020B0600070205080204" pitchFamily="50" charset="-128"/>
            </a:endParaRPr>
          </a:p>
          <a:p>
            <a:pPr marL="285750" indent="-285750">
              <a:buFont typeface="Arial" panose="020B0604020202020204" pitchFamily="34" charset="0"/>
              <a:buChar char="•"/>
            </a:pPr>
            <a:r>
              <a:rPr lang="ja-JP" altLang="en-US" dirty="0">
                <a:latin typeface="ＭＳ Ｐゴシック" panose="020B0600070205080204" pitchFamily="50" charset="-128"/>
                <a:ea typeface="ＭＳ Ｐゴシック" panose="020B0600070205080204" pitchFamily="50" charset="-128"/>
              </a:rPr>
              <a:t>てんかん発作への効果（発作予後）は、各治療開始前のてんかん発作頻度と治療開始後のてんかん発作頻度の比率で判定した。</a:t>
            </a:r>
            <a:endParaRPr lang="en-US" altLang="ja-JP" dirty="0">
              <a:latin typeface="ＭＳ Ｐゴシック" panose="020B0600070205080204" pitchFamily="50" charset="-128"/>
              <a:ea typeface="ＭＳ Ｐゴシック" panose="020B0600070205080204" pitchFamily="50" charset="-128"/>
            </a:endParaRPr>
          </a:p>
          <a:p>
            <a:pPr marL="285750" indent="-285750">
              <a:buFont typeface="Arial" panose="020B0604020202020204" pitchFamily="34" charset="0"/>
              <a:buChar char="•"/>
            </a:pPr>
            <a:r>
              <a:rPr lang="ja-JP" altLang="en-US" dirty="0">
                <a:latin typeface="ＭＳ Ｐゴシック" panose="020B0600070205080204" pitchFamily="50" charset="-128"/>
                <a:ea typeface="ＭＳ Ｐゴシック" panose="020B0600070205080204" pitchFamily="50" charset="-128"/>
              </a:rPr>
              <a:t>発作抑制、発作が消失した症例；　発作減少、発作が</a:t>
            </a:r>
            <a:r>
              <a:rPr lang="en-US" altLang="ja-JP" dirty="0">
                <a:latin typeface="ＭＳ Ｐゴシック" panose="020B0600070205080204" pitchFamily="50" charset="-128"/>
                <a:ea typeface="ＭＳ Ｐゴシック" panose="020B0600070205080204" pitchFamily="50" charset="-128"/>
              </a:rPr>
              <a:t>50</a:t>
            </a:r>
            <a:r>
              <a:rPr lang="ja-JP" altLang="en-US" dirty="0">
                <a:latin typeface="ＭＳ Ｐゴシック" panose="020B0600070205080204" pitchFamily="50" charset="-128"/>
                <a:ea typeface="ＭＳ Ｐゴシック" panose="020B0600070205080204" pitchFamily="50" charset="-128"/>
              </a:rPr>
              <a:t>％以上減少；　発作不変、発作が</a:t>
            </a:r>
            <a:r>
              <a:rPr lang="en-US" altLang="ja-JP" dirty="0">
                <a:latin typeface="ＭＳ Ｐゴシック" panose="020B0600070205080204" pitchFamily="50" charset="-128"/>
                <a:ea typeface="ＭＳ Ｐゴシック" panose="020B0600070205080204" pitchFamily="50" charset="-128"/>
              </a:rPr>
              <a:t>±49</a:t>
            </a:r>
            <a:r>
              <a:rPr lang="ja-JP" altLang="en-US" dirty="0">
                <a:latin typeface="ＭＳ Ｐゴシック" panose="020B0600070205080204" pitchFamily="50" charset="-128"/>
                <a:ea typeface="ＭＳ Ｐゴシック" panose="020B0600070205080204" pitchFamily="50" charset="-128"/>
              </a:rPr>
              <a:t>％以内の変化；発作悪化、発作が</a:t>
            </a:r>
            <a:r>
              <a:rPr lang="en-US" altLang="ja-JP" dirty="0">
                <a:latin typeface="ＭＳ Ｐゴシック" panose="020B0600070205080204" pitchFamily="50" charset="-128"/>
                <a:ea typeface="ＭＳ Ｐゴシック" panose="020B0600070205080204" pitchFamily="50" charset="-128"/>
              </a:rPr>
              <a:t>50</a:t>
            </a:r>
            <a:r>
              <a:rPr lang="ja-JP" altLang="en-US" dirty="0">
                <a:latin typeface="ＭＳ Ｐゴシック" panose="020B0600070205080204" pitchFamily="50" charset="-128"/>
                <a:ea typeface="ＭＳ Ｐゴシック" panose="020B0600070205080204" pitchFamily="50" charset="-128"/>
              </a:rPr>
              <a:t>％以上増加。</a:t>
            </a:r>
            <a:endParaRPr lang="en-US" altLang="ja-JP" dirty="0">
              <a:latin typeface="ＭＳ Ｐゴシック" panose="020B0600070205080204" pitchFamily="50" charset="-128"/>
              <a:ea typeface="ＭＳ Ｐゴシック" panose="020B0600070205080204" pitchFamily="50" charset="-128"/>
            </a:endParaRPr>
          </a:p>
        </p:txBody>
      </p:sp>
      <p:sp>
        <p:nvSpPr>
          <p:cNvPr id="3" name="テキスト ボックス 2">
            <a:extLst>
              <a:ext uri="{FF2B5EF4-FFF2-40B4-BE49-F238E27FC236}">
                <a16:creationId xmlns:a16="http://schemas.microsoft.com/office/drawing/2014/main" id="{D35F47BB-9FA7-4548-9553-771ED6B82979}"/>
              </a:ext>
            </a:extLst>
          </p:cNvPr>
          <p:cNvSpPr txBox="1"/>
          <p:nvPr/>
        </p:nvSpPr>
        <p:spPr>
          <a:xfrm>
            <a:off x="363681" y="365920"/>
            <a:ext cx="5122718" cy="400110"/>
          </a:xfrm>
          <a:prstGeom prst="rect">
            <a:avLst/>
          </a:prstGeom>
          <a:noFill/>
        </p:spPr>
        <p:txBody>
          <a:bodyPr wrap="square">
            <a:spAutoFit/>
          </a:bodyPr>
          <a:lstStyle/>
          <a:p>
            <a:r>
              <a:rPr lang="en-US" altLang="ja-JP" sz="2000" dirty="0">
                <a:solidFill>
                  <a:srgbClr val="3333FF"/>
                </a:solidFill>
                <a:latin typeface="ＭＳ Ｐゴシック" panose="020B0600070205080204" pitchFamily="50" charset="-128"/>
                <a:ea typeface="ＭＳ Ｐゴシック" panose="020B0600070205080204" pitchFamily="50" charset="-128"/>
              </a:rPr>
              <a:t>3-1.</a:t>
            </a:r>
            <a:r>
              <a:rPr lang="ja-JP" altLang="en-US" sz="2000" dirty="0">
                <a:solidFill>
                  <a:srgbClr val="3333FF"/>
                </a:solidFill>
                <a:latin typeface="ＭＳ Ｐゴシック" panose="020B0600070205080204" pitchFamily="50" charset="-128"/>
                <a:ea typeface="ＭＳ Ｐゴシック" panose="020B0600070205080204" pitchFamily="50" charset="-128"/>
              </a:rPr>
              <a:t>　研究の成果：　てんかん発作への効果</a:t>
            </a:r>
          </a:p>
        </p:txBody>
      </p:sp>
      <p:graphicFrame>
        <p:nvGraphicFramePr>
          <p:cNvPr id="4" name="オブジェクト 3">
            <a:extLst>
              <a:ext uri="{FF2B5EF4-FFF2-40B4-BE49-F238E27FC236}">
                <a16:creationId xmlns:a16="http://schemas.microsoft.com/office/drawing/2014/main" id="{14ABA9A9-2B5E-4D01-A904-176D417BBC9D}"/>
              </a:ext>
            </a:extLst>
          </p:cNvPr>
          <p:cNvGraphicFramePr>
            <a:graphicFrameLocks noChangeAspect="1"/>
          </p:cNvGraphicFramePr>
          <p:nvPr>
            <p:extLst>
              <p:ext uri="{D42A27DB-BD31-4B8C-83A1-F6EECF244321}">
                <p14:modId xmlns:p14="http://schemas.microsoft.com/office/powerpoint/2010/main" val="270378011"/>
              </p:ext>
            </p:extLst>
          </p:nvPr>
        </p:nvGraphicFramePr>
        <p:xfrm>
          <a:off x="4272993" y="1057609"/>
          <a:ext cx="4689475" cy="2679700"/>
        </p:xfrm>
        <a:graphic>
          <a:graphicData uri="http://schemas.openxmlformats.org/presentationml/2006/ole">
            <mc:AlternateContent xmlns:mc="http://schemas.openxmlformats.org/markup-compatibility/2006">
              <mc:Choice xmlns:v="urn:schemas-microsoft-com:vml" Requires="v">
                <p:oleObj name="Prism 9" r:id="rId2" imgW="4689613" imgH="2679073" progId="Prism9.Document">
                  <p:embed/>
                </p:oleObj>
              </mc:Choice>
              <mc:Fallback>
                <p:oleObj name="Prism 9" r:id="rId2" imgW="4689613" imgH="2679073" progId="Prism9.Document">
                  <p:embed/>
                  <p:pic>
                    <p:nvPicPr>
                      <p:cNvPr id="0" name=""/>
                      <p:cNvPicPr/>
                      <p:nvPr/>
                    </p:nvPicPr>
                    <p:blipFill>
                      <a:blip r:embed="rId3"/>
                      <a:stretch>
                        <a:fillRect/>
                      </a:stretch>
                    </p:blipFill>
                    <p:spPr>
                      <a:xfrm>
                        <a:off x="4272993" y="1057609"/>
                        <a:ext cx="4689475" cy="2679700"/>
                      </a:xfrm>
                      <a:prstGeom prst="rect">
                        <a:avLst/>
                      </a:prstGeom>
                    </p:spPr>
                  </p:pic>
                </p:oleObj>
              </mc:Fallback>
            </mc:AlternateContent>
          </a:graphicData>
        </a:graphic>
      </p:graphicFrame>
      <p:sp>
        <p:nvSpPr>
          <p:cNvPr id="5" name="テキスト ボックス 4">
            <a:extLst>
              <a:ext uri="{FF2B5EF4-FFF2-40B4-BE49-F238E27FC236}">
                <a16:creationId xmlns:a16="http://schemas.microsoft.com/office/drawing/2014/main" id="{8C063DA7-9300-49D7-B74F-A4026F220712}"/>
              </a:ext>
            </a:extLst>
          </p:cNvPr>
          <p:cNvSpPr txBox="1"/>
          <p:nvPr/>
        </p:nvSpPr>
        <p:spPr>
          <a:xfrm>
            <a:off x="5382492" y="3659556"/>
            <a:ext cx="2577950" cy="369332"/>
          </a:xfrm>
          <a:prstGeom prst="rect">
            <a:avLst/>
          </a:prstGeom>
          <a:noFill/>
        </p:spPr>
        <p:txBody>
          <a:bodyPr wrap="none" rtlCol="0">
            <a:spAutoFit/>
          </a:bodyPr>
          <a:lstStyle/>
          <a:p>
            <a:r>
              <a:rPr kumimoji="1" lang="ja-JP" altLang="en-US" dirty="0">
                <a:solidFill>
                  <a:srgbClr val="3333FF"/>
                </a:solidFill>
                <a:latin typeface="ＭＳ Ｐゴシック" panose="020B0600070205080204" pitchFamily="50" charset="-128"/>
                <a:ea typeface="ＭＳ Ｐゴシック" panose="020B0600070205080204" pitchFamily="50" charset="-128"/>
              </a:rPr>
              <a:t>図</a:t>
            </a:r>
            <a:r>
              <a:rPr kumimoji="1" lang="en-US" altLang="ja-JP" dirty="0">
                <a:solidFill>
                  <a:srgbClr val="3333FF"/>
                </a:solidFill>
                <a:latin typeface="ＭＳ Ｐゴシック" panose="020B0600070205080204" pitchFamily="50" charset="-128"/>
                <a:ea typeface="ＭＳ Ｐゴシック" panose="020B0600070205080204" pitchFamily="50" charset="-128"/>
              </a:rPr>
              <a:t>2.</a:t>
            </a:r>
            <a:r>
              <a:rPr kumimoji="1" lang="ja-JP" altLang="en-US" dirty="0">
                <a:solidFill>
                  <a:srgbClr val="3333FF"/>
                </a:solidFill>
                <a:latin typeface="ＭＳ Ｐゴシック" panose="020B0600070205080204" pitchFamily="50" charset="-128"/>
                <a:ea typeface="ＭＳ Ｐゴシック" panose="020B0600070205080204" pitchFamily="50" charset="-128"/>
              </a:rPr>
              <a:t>　各治療の発作予後</a:t>
            </a:r>
          </a:p>
        </p:txBody>
      </p:sp>
      <p:sp>
        <p:nvSpPr>
          <p:cNvPr id="6" name="正方形/長方形 5">
            <a:extLst>
              <a:ext uri="{FF2B5EF4-FFF2-40B4-BE49-F238E27FC236}">
                <a16:creationId xmlns:a16="http://schemas.microsoft.com/office/drawing/2014/main" id="{2E801056-65CC-4E7B-8F93-C27FB752D81D}"/>
              </a:ext>
            </a:extLst>
          </p:cNvPr>
          <p:cNvSpPr/>
          <p:nvPr/>
        </p:nvSpPr>
        <p:spPr>
          <a:xfrm>
            <a:off x="4374573" y="6215081"/>
            <a:ext cx="4409394" cy="276999"/>
          </a:xfrm>
          <a:prstGeom prst="rect">
            <a:avLst/>
          </a:prstGeom>
        </p:spPr>
        <p:txBody>
          <a:bodyPr wrap="square">
            <a:spAutoFit/>
          </a:bodyPr>
          <a:lstStyle/>
          <a:p>
            <a:pPr fontAlgn="auto">
              <a:spcBef>
                <a:spcPts val="0"/>
              </a:spcBef>
              <a:spcAft>
                <a:spcPts val="0"/>
              </a:spcAft>
            </a:pPr>
            <a:r>
              <a:rPr lang="en-US" altLang="ja-JP" sz="1200" dirty="0">
                <a:solidFill>
                  <a:prstClr val="black"/>
                </a:solidFill>
                <a:latin typeface="Calibri" panose="020F0502020204030204" pitchFamily="34" charset="0"/>
                <a:ea typeface="ＭＳ Ｐゴシック"/>
              </a:rPr>
              <a:t>Yukitoshi Takahashi, et al., Brain &amp; Development, 2013; 35: 778-785.</a:t>
            </a:r>
            <a:endParaRPr lang="ja-JP" altLang="en-US" sz="1200" dirty="0">
              <a:solidFill>
                <a:prstClr val="black"/>
              </a:solidFill>
              <a:latin typeface="Calibri" panose="020F0502020204030204" pitchFamily="34" charset="0"/>
              <a:ea typeface="ＭＳ Ｐゴシック"/>
            </a:endParaRPr>
          </a:p>
        </p:txBody>
      </p:sp>
      <p:sp>
        <p:nvSpPr>
          <p:cNvPr id="7" name="テキスト ボックス 6">
            <a:extLst>
              <a:ext uri="{FF2B5EF4-FFF2-40B4-BE49-F238E27FC236}">
                <a16:creationId xmlns:a16="http://schemas.microsoft.com/office/drawing/2014/main" id="{8227C86D-E553-4A25-9C4F-606D8B593FA4}"/>
              </a:ext>
            </a:extLst>
          </p:cNvPr>
          <p:cNvSpPr txBox="1"/>
          <p:nvPr/>
        </p:nvSpPr>
        <p:spPr>
          <a:xfrm>
            <a:off x="288347" y="4324160"/>
            <a:ext cx="8495620" cy="2031325"/>
          </a:xfrm>
          <a:prstGeom prst="rect">
            <a:avLst/>
          </a:prstGeom>
          <a:noFill/>
        </p:spPr>
        <p:txBody>
          <a:bodyPr wrap="square">
            <a:spAutoFit/>
          </a:bodyPr>
          <a:lstStyle/>
          <a:p>
            <a:pPr marL="285750" indent="-285750">
              <a:buFont typeface="Arial" panose="020B0604020202020204" pitchFamily="34" charset="0"/>
              <a:buChar char="•"/>
            </a:pPr>
            <a:r>
              <a:rPr lang="ja-JP" altLang="en-US" dirty="0">
                <a:latin typeface="ＭＳ Ｐゴシック" panose="020B0600070205080204" pitchFamily="50" charset="-128"/>
                <a:ea typeface="ＭＳ Ｐゴシック" panose="020B0600070205080204" pitchFamily="50" charset="-128"/>
              </a:rPr>
              <a:t>定期的メチルプレドニゾロンパルス治療は定期的免疫グロブリン治療に比べて有意に予後が良かった（</a:t>
            </a:r>
            <a:r>
              <a:rPr lang="ja-JP" altLang="en-US" dirty="0">
                <a:solidFill>
                  <a:srgbClr val="3333FF"/>
                </a:solidFill>
                <a:latin typeface="ＭＳ Ｐゴシック" panose="020B0600070205080204" pitchFamily="50" charset="-128"/>
                <a:ea typeface="ＭＳ Ｐゴシック" panose="020B0600070205080204" pitchFamily="50" charset="-128"/>
              </a:rPr>
              <a:t>図</a:t>
            </a:r>
            <a:r>
              <a:rPr lang="en-US" altLang="ja-JP" dirty="0">
                <a:solidFill>
                  <a:srgbClr val="3333FF"/>
                </a:solidFill>
                <a:latin typeface="ＭＳ Ｐゴシック" panose="020B0600070205080204" pitchFamily="50" charset="-128"/>
                <a:ea typeface="ＭＳ Ｐゴシック" panose="020B0600070205080204" pitchFamily="50" charset="-128"/>
              </a:rPr>
              <a:t>2</a:t>
            </a:r>
            <a:r>
              <a:rPr lang="ja-JP" altLang="en-US" dirty="0">
                <a:latin typeface="ＭＳ Ｐゴシック" panose="020B0600070205080204" pitchFamily="50" charset="-128"/>
                <a:ea typeface="ＭＳ Ｐゴシック" panose="020B0600070205080204" pitchFamily="50" charset="-128"/>
              </a:rPr>
              <a:t>） 。</a:t>
            </a:r>
            <a:endParaRPr lang="en-US" altLang="ja-JP" dirty="0">
              <a:latin typeface="ＭＳ Ｐゴシック" panose="020B0600070205080204" pitchFamily="50" charset="-128"/>
              <a:ea typeface="ＭＳ Ｐゴシック" panose="020B0600070205080204" pitchFamily="50" charset="-128"/>
            </a:endParaRPr>
          </a:p>
          <a:p>
            <a:pPr marL="285750" indent="-285750">
              <a:buFont typeface="Arial" panose="020B0604020202020204" pitchFamily="34" charset="0"/>
              <a:buChar char="•"/>
            </a:pPr>
            <a:r>
              <a:rPr lang="ja-JP" altLang="en-US" dirty="0">
                <a:latin typeface="ＭＳ Ｐゴシック" panose="020B0600070205080204" pitchFamily="50" charset="-128"/>
                <a:ea typeface="ＭＳ Ｐゴシック" panose="020B0600070205080204" pitchFamily="50" charset="-128"/>
              </a:rPr>
              <a:t>発作抑制症例の割合は、定期的メチルプレドニゾロンパルス治療では</a:t>
            </a:r>
            <a:r>
              <a:rPr lang="en-US" altLang="ja-JP" dirty="0">
                <a:latin typeface="ＭＳ Ｐゴシック" panose="020B0600070205080204" pitchFamily="50" charset="-128"/>
                <a:ea typeface="ＭＳ Ｐゴシック" panose="020B0600070205080204" pitchFamily="50" charset="-128"/>
              </a:rPr>
              <a:t>5</a:t>
            </a:r>
            <a:r>
              <a:rPr lang="ja-JP" altLang="en-US" dirty="0">
                <a:latin typeface="ＭＳ Ｐゴシック" panose="020B0600070205080204" pitchFamily="50" charset="-128"/>
                <a:ea typeface="ＭＳ Ｐゴシック" panose="020B0600070205080204" pitchFamily="50" charset="-128"/>
              </a:rPr>
              <a:t>％、タクロリムス治療では</a:t>
            </a:r>
            <a:r>
              <a:rPr lang="en-US" altLang="ja-JP" dirty="0">
                <a:latin typeface="ＭＳ Ｐゴシック" panose="020B0600070205080204" pitchFamily="50" charset="-128"/>
                <a:ea typeface="ＭＳ Ｐゴシック" panose="020B0600070205080204" pitchFamily="50" charset="-128"/>
              </a:rPr>
              <a:t>8</a:t>
            </a:r>
            <a:r>
              <a:rPr lang="ja-JP" altLang="en-US" dirty="0">
                <a:latin typeface="ＭＳ Ｐゴシック" panose="020B0600070205080204" pitchFamily="50" charset="-128"/>
                <a:ea typeface="ＭＳ Ｐゴシック" panose="020B0600070205080204" pitchFamily="50" charset="-128"/>
              </a:rPr>
              <a:t>％、定期的免疫グロブリン治療では</a:t>
            </a:r>
            <a:r>
              <a:rPr lang="en-US" altLang="ja-JP" dirty="0">
                <a:latin typeface="ＭＳ Ｐゴシック" panose="020B0600070205080204" pitchFamily="50" charset="-128"/>
                <a:ea typeface="ＭＳ Ｐゴシック" panose="020B0600070205080204" pitchFamily="50" charset="-128"/>
              </a:rPr>
              <a:t>0</a:t>
            </a:r>
            <a:r>
              <a:rPr lang="ja-JP" altLang="en-US" dirty="0">
                <a:latin typeface="ＭＳ Ｐゴシック" panose="020B0600070205080204" pitchFamily="50" charset="-128"/>
                <a:ea typeface="ＭＳ Ｐゴシック" panose="020B0600070205080204" pitchFamily="50" charset="-128"/>
              </a:rPr>
              <a:t>％であった。</a:t>
            </a:r>
            <a:endParaRPr lang="en-US" altLang="ja-JP" dirty="0">
              <a:latin typeface="ＭＳ Ｐゴシック" panose="020B0600070205080204" pitchFamily="50" charset="-128"/>
              <a:ea typeface="ＭＳ Ｐゴシック" panose="020B0600070205080204" pitchFamily="50" charset="-128"/>
            </a:endParaRPr>
          </a:p>
          <a:p>
            <a:pPr marL="285750" indent="-285750">
              <a:buFont typeface="Arial" panose="020B0604020202020204" pitchFamily="34" charset="0"/>
              <a:buChar char="•"/>
            </a:pPr>
            <a:r>
              <a:rPr lang="en-US" altLang="ja-JP" dirty="0">
                <a:latin typeface="ＭＳ Ｐゴシック" panose="020B0600070205080204" pitchFamily="50" charset="-128"/>
                <a:ea typeface="ＭＳ Ｐゴシック" panose="020B0600070205080204" pitchFamily="50" charset="-128"/>
              </a:rPr>
              <a:t>50</a:t>
            </a:r>
            <a:r>
              <a:rPr lang="ja-JP" altLang="en-US" dirty="0">
                <a:latin typeface="ＭＳ Ｐゴシック" panose="020B0600070205080204" pitchFamily="50" charset="-128"/>
                <a:ea typeface="ＭＳ Ｐゴシック" panose="020B0600070205080204" pitchFamily="50" charset="-128"/>
              </a:rPr>
              <a:t>％レスポンダー率（発作が</a:t>
            </a:r>
            <a:r>
              <a:rPr lang="en-US" altLang="ja-JP" dirty="0">
                <a:latin typeface="ＭＳ Ｐゴシック" panose="020B0600070205080204" pitchFamily="50" charset="-128"/>
                <a:ea typeface="ＭＳ Ｐゴシック" panose="020B0600070205080204" pitchFamily="50" charset="-128"/>
              </a:rPr>
              <a:t>50</a:t>
            </a:r>
            <a:r>
              <a:rPr lang="ja-JP" altLang="en-US" dirty="0">
                <a:latin typeface="ＭＳ Ｐゴシック" panose="020B0600070205080204" pitchFamily="50" charset="-128"/>
                <a:ea typeface="ＭＳ Ｐゴシック" panose="020B0600070205080204" pitchFamily="50" charset="-128"/>
              </a:rPr>
              <a:t>％以上減少した症例の割合）は、定期的メチルプレドニゾロンパルス治療では</a:t>
            </a:r>
            <a:r>
              <a:rPr lang="en-US" altLang="ja-JP" dirty="0">
                <a:latin typeface="ＭＳ Ｐゴシック" panose="020B0600070205080204" pitchFamily="50" charset="-128"/>
                <a:ea typeface="ＭＳ Ｐゴシック" panose="020B0600070205080204" pitchFamily="50" charset="-128"/>
              </a:rPr>
              <a:t>81</a:t>
            </a:r>
            <a:r>
              <a:rPr lang="ja-JP" altLang="en-US" dirty="0">
                <a:latin typeface="ＭＳ Ｐゴシック" panose="020B0600070205080204" pitchFamily="50" charset="-128"/>
                <a:ea typeface="ＭＳ Ｐゴシック" panose="020B0600070205080204" pitchFamily="50" charset="-128"/>
              </a:rPr>
              <a:t>％、タクロリムス治療では</a:t>
            </a:r>
            <a:r>
              <a:rPr lang="en-US" altLang="ja-JP" dirty="0">
                <a:latin typeface="ＭＳ Ｐゴシック" panose="020B0600070205080204" pitchFamily="50" charset="-128"/>
                <a:ea typeface="ＭＳ Ｐゴシック" panose="020B0600070205080204" pitchFamily="50" charset="-128"/>
              </a:rPr>
              <a:t>42</a:t>
            </a:r>
            <a:r>
              <a:rPr lang="ja-JP" altLang="en-US" dirty="0">
                <a:latin typeface="ＭＳ Ｐゴシック" panose="020B0600070205080204" pitchFamily="50" charset="-128"/>
                <a:ea typeface="ＭＳ Ｐゴシック" panose="020B0600070205080204" pitchFamily="50" charset="-128"/>
              </a:rPr>
              <a:t>％、定期的免疫グロブリン治療では</a:t>
            </a:r>
            <a:r>
              <a:rPr lang="en-US" altLang="ja-JP" dirty="0">
                <a:latin typeface="ＭＳ Ｐゴシック" panose="020B0600070205080204" pitchFamily="50" charset="-128"/>
                <a:ea typeface="ＭＳ Ｐゴシック" panose="020B0600070205080204" pitchFamily="50" charset="-128"/>
              </a:rPr>
              <a:t>23</a:t>
            </a:r>
            <a:r>
              <a:rPr lang="ja-JP" altLang="en-US" dirty="0">
                <a:latin typeface="ＭＳ Ｐゴシック" panose="020B0600070205080204" pitchFamily="50" charset="-128"/>
                <a:ea typeface="ＭＳ Ｐゴシック" panose="020B0600070205080204" pitchFamily="50" charset="-128"/>
              </a:rPr>
              <a:t>％であった。</a:t>
            </a:r>
            <a:endParaRPr lang="en-US" altLang="ja-JP"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658261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4FA6296-ACA7-4AF3-8091-23B5DA05930C}"/>
              </a:ext>
            </a:extLst>
          </p:cNvPr>
          <p:cNvSpPr txBox="1"/>
          <p:nvPr/>
        </p:nvSpPr>
        <p:spPr>
          <a:xfrm>
            <a:off x="368877" y="833929"/>
            <a:ext cx="3783326" cy="5355312"/>
          </a:xfrm>
          <a:prstGeom prst="rect">
            <a:avLst/>
          </a:prstGeom>
          <a:noFill/>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認知機能への効果（認知予後）は、各治療開始前後の</a:t>
            </a:r>
            <a:r>
              <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IQ(DQ)</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で判定した。</a:t>
            </a: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285750" lvl="0" indent="-285750">
              <a:buFont typeface="Arial" panose="020B0604020202020204" pitchFamily="34" charset="0"/>
              <a:buChar cha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改善、</a:t>
            </a:r>
            <a:r>
              <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IQ</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が</a:t>
            </a:r>
            <a:r>
              <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以上上昇した症例；　不変、</a:t>
            </a:r>
            <a:r>
              <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IQ</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が</a:t>
            </a:r>
            <a:r>
              <a:rPr lang="en-US" altLang="ja-JP" dirty="0">
                <a:solidFill>
                  <a:prstClr val="black"/>
                </a:solidFill>
                <a:latin typeface="ＭＳ Ｐゴシック" panose="020B0600070205080204" pitchFamily="50" charset="-128"/>
                <a:ea typeface="ＭＳ Ｐゴシック" panose="020B0600070205080204" pitchFamily="50" charset="-128"/>
              </a:rPr>
              <a:t>±10</a:t>
            </a:r>
            <a:r>
              <a:rPr lang="ja-JP" altLang="en-US" dirty="0">
                <a:solidFill>
                  <a:prstClr val="black"/>
                </a:solidFill>
                <a:latin typeface="ＭＳ Ｐゴシック" panose="020B0600070205080204" pitchFamily="50" charset="-128"/>
                <a:ea typeface="ＭＳ Ｐゴシック" panose="020B0600070205080204" pitchFamily="50" charset="-128"/>
              </a:rPr>
              <a:t>％以内の変化</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；低下、</a:t>
            </a:r>
            <a:r>
              <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IQ</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が</a:t>
            </a:r>
            <a:r>
              <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11</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以上低下した症例に分類。</a:t>
            </a: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285750" indent="-285750">
              <a:buFont typeface="Arial" panose="020B0604020202020204" pitchFamily="34" charset="0"/>
              <a:buChar char="•"/>
              <a:defRPr/>
            </a:pPr>
            <a:r>
              <a:rPr lang="en-US" altLang="ja-JP" dirty="0">
                <a:solidFill>
                  <a:prstClr val="black"/>
                </a:solidFill>
                <a:latin typeface="ＭＳ Ｐゴシック" panose="020B0600070205080204" pitchFamily="50" charset="-128"/>
                <a:ea typeface="ＭＳ Ｐゴシック" panose="020B0600070205080204" pitchFamily="50" charset="-128"/>
              </a:rPr>
              <a:t>IQ</a:t>
            </a:r>
            <a:r>
              <a:rPr lang="ja-JP" altLang="en-US" dirty="0">
                <a:solidFill>
                  <a:prstClr val="black"/>
                </a:solidFill>
                <a:latin typeface="ＭＳ Ｐゴシック" panose="020B0600070205080204" pitchFamily="50" charset="-128"/>
                <a:ea typeface="ＭＳ Ｐゴシック" panose="020B0600070205080204" pitchFamily="50" charset="-128"/>
              </a:rPr>
              <a:t>が低下しなかった症例の割合</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は、定期的メチルプレドニゾロンパルス治療では</a:t>
            </a:r>
            <a:r>
              <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76</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％、タクロリムス治療では</a:t>
            </a:r>
            <a:r>
              <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75</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％、定期的免疫グロブリン治療では</a:t>
            </a:r>
            <a:r>
              <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45</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％であった</a:t>
            </a:r>
            <a:r>
              <a:rPr lang="ja-JP" altLang="en-US" dirty="0">
                <a:latin typeface="ＭＳ Ｐゴシック" panose="020B0600070205080204" pitchFamily="50" charset="-128"/>
                <a:ea typeface="ＭＳ Ｐゴシック" panose="020B0600070205080204" pitchFamily="50" charset="-128"/>
              </a:rPr>
              <a:t>（</a:t>
            </a:r>
            <a:r>
              <a:rPr lang="ja-JP" altLang="en-US" dirty="0">
                <a:solidFill>
                  <a:srgbClr val="3333FF"/>
                </a:solidFill>
                <a:latin typeface="ＭＳ Ｐゴシック" panose="020B0600070205080204" pitchFamily="50" charset="-128"/>
                <a:ea typeface="ＭＳ Ｐゴシック" panose="020B0600070205080204" pitchFamily="50" charset="-128"/>
              </a:rPr>
              <a:t>図</a:t>
            </a:r>
            <a:r>
              <a:rPr lang="en-US" altLang="ja-JP" dirty="0">
                <a:solidFill>
                  <a:srgbClr val="3333FF"/>
                </a:solidFill>
                <a:latin typeface="ＭＳ Ｐゴシック" panose="020B0600070205080204" pitchFamily="50" charset="-128"/>
                <a:ea typeface="ＭＳ Ｐゴシック" panose="020B0600070205080204" pitchFamily="50" charset="-128"/>
              </a:rPr>
              <a:t>3</a:t>
            </a:r>
            <a:r>
              <a:rPr lang="ja-JP" altLang="en-US" dirty="0">
                <a:latin typeface="ＭＳ Ｐゴシック" panose="020B0600070205080204" pitchFamily="50" charset="-128"/>
                <a:ea typeface="ＭＳ Ｐゴシック" panose="020B0600070205080204" pitchFamily="50" charset="-128"/>
              </a:rPr>
              <a:t>） </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285750" indent="-285750">
              <a:buFont typeface="Arial" panose="020B0604020202020204" pitchFamily="34" charset="0"/>
              <a:buChar char="•"/>
              <a:defRPr/>
            </a:pPr>
            <a:r>
              <a:rPr lang="en-US" altLang="ja-JP" dirty="0">
                <a:solidFill>
                  <a:prstClr val="black"/>
                </a:solidFill>
                <a:latin typeface="ＭＳ Ｐゴシック" panose="020B0600070205080204" pitchFamily="50" charset="-128"/>
                <a:ea typeface="ＭＳ Ｐゴシック" panose="020B0600070205080204" pitchFamily="50" charset="-128"/>
              </a:rPr>
              <a:t>R80</a:t>
            </a:r>
            <a:r>
              <a:rPr lang="ja-JP" altLang="en-US" dirty="0">
                <a:solidFill>
                  <a:prstClr val="black"/>
                </a:solidFill>
                <a:latin typeface="ＭＳ Ｐゴシック" panose="020B0600070205080204" pitchFamily="50" charset="-128"/>
                <a:ea typeface="ＭＳ Ｐゴシック" panose="020B0600070205080204" pitchFamily="50" charset="-128"/>
              </a:rPr>
              <a:t>（</a:t>
            </a:r>
            <a:r>
              <a:rPr lang="en-US" altLang="ja-JP" dirty="0">
                <a:solidFill>
                  <a:prstClr val="black"/>
                </a:solidFill>
                <a:latin typeface="ＭＳ Ｐゴシック" panose="020B0600070205080204" pitchFamily="50" charset="-128"/>
                <a:ea typeface="ＭＳ Ｐゴシック" panose="020B0600070205080204" pitchFamily="50" charset="-128"/>
              </a:rPr>
              <a:t>IQ</a:t>
            </a:r>
            <a:r>
              <a:rPr lang="ja-JP" altLang="en-US" dirty="0">
                <a:solidFill>
                  <a:prstClr val="black"/>
                </a:solidFill>
                <a:latin typeface="ＭＳ Ｐゴシック" panose="020B0600070205080204" pitchFamily="50" charset="-128"/>
                <a:ea typeface="ＭＳ Ｐゴシック" panose="020B0600070205080204" pitchFamily="50" charset="-128"/>
              </a:rPr>
              <a:t>が</a:t>
            </a:r>
            <a:r>
              <a:rPr lang="en-US" altLang="ja-JP" dirty="0">
                <a:solidFill>
                  <a:prstClr val="black"/>
                </a:solidFill>
                <a:latin typeface="ＭＳ Ｐゴシック" panose="020B0600070205080204" pitchFamily="50" charset="-128"/>
                <a:ea typeface="ＭＳ Ｐゴシック" panose="020B0600070205080204" pitchFamily="50" charset="-128"/>
              </a:rPr>
              <a:t>80</a:t>
            </a:r>
            <a:r>
              <a:rPr lang="ja-JP" altLang="en-US" dirty="0">
                <a:solidFill>
                  <a:prstClr val="black"/>
                </a:solidFill>
                <a:latin typeface="ＭＳ Ｐゴシック" panose="020B0600070205080204" pitchFamily="50" charset="-128"/>
                <a:ea typeface="ＭＳ Ｐゴシック" panose="020B0600070205080204" pitchFamily="50" charset="-128"/>
              </a:rPr>
              <a:t>以上に維持できている症例の割合）は、</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定期的メチルプレドニゾロンパルス治療では</a:t>
            </a:r>
            <a:r>
              <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50</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％、タクロリムス治療では</a:t>
            </a:r>
            <a:r>
              <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29</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％、定期的免疫グロブリン治療では</a:t>
            </a:r>
            <a:r>
              <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43</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％であった</a:t>
            </a:r>
            <a:r>
              <a:rPr lang="ja-JP" altLang="en-US" dirty="0">
                <a:latin typeface="ＭＳ Ｐゴシック" panose="020B0600070205080204" pitchFamily="50" charset="-128"/>
                <a:ea typeface="ＭＳ Ｐゴシック" panose="020B0600070205080204" pitchFamily="50" charset="-128"/>
              </a:rPr>
              <a:t>（</a:t>
            </a:r>
            <a:r>
              <a:rPr lang="ja-JP" altLang="en-US" dirty="0">
                <a:solidFill>
                  <a:srgbClr val="3333FF"/>
                </a:solidFill>
                <a:latin typeface="ＭＳ Ｐゴシック" panose="020B0600070205080204" pitchFamily="50" charset="-128"/>
                <a:ea typeface="ＭＳ Ｐゴシック" panose="020B0600070205080204" pitchFamily="50" charset="-128"/>
              </a:rPr>
              <a:t>図</a:t>
            </a:r>
            <a:r>
              <a:rPr lang="en-US" altLang="ja-JP" dirty="0">
                <a:solidFill>
                  <a:srgbClr val="3333FF"/>
                </a:solidFill>
                <a:latin typeface="ＭＳ Ｐゴシック" panose="020B0600070205080204" pitchFamily="50" charset="-128"/>
                <a:ea typeface="ＭＳ Ｐゴシック" panose="020B0600070205080204" pitchFamily="50" charset="-128"/>
              </a:rPr>
              <a:t>4</a:t>
            </a:r>
            <a:r>
              <a:rPr lang="ja-JP" altLang="en-US" dirty="0">
                <a:latin typeface="ＭＳ Ｐゴシック" panose="020B0600070205080204" pitchFamily="50" charset="-128"/>
                <a:ea typeface="ＭＳ Ｐゴシック" panose="020B0600070205080204" pitchFamily="50" charset="-128"/>
              </a:rPr>
              <a:t>） </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lang="ja-JP" altLang="en-US" dirty="0">
                <a:latin typeface="ＭＳ Ｐゴシック" panose="020B0600070205080204" pitchFamily="50" charset="-128"/>
                <a:ea typeface="ＭＳ Ｐゴシック" panose="020B0600070205080204" pitchFamily="50" charset="-128"/>
              </a:rPr>
              <a:t>半球離断術では</a:t>
            </a:r>
            <a:r>
              <a:rPr lang="en-US" altLang="ja-JP" dirty="0">
                <a:latin typeface="ＭＳ Ｐゴシック" panose="020B0600070205080204" pitchFamily="50" charset="-128"/>
                <a:ea typeface="ＭＳ Ｐゴシック" panose="020B0600070205080204" pitchFamily="50" charset="-128"/>
              </a:rPr>
              <a:t>0</a:t>
            </a:r>
            <a:r>
              <a:rPr lang="ja-JP" altLang="en-US" dirty="0">
                <a:latin typeface="ＭＳ Ｐゴシック" panose="020B0600070205080204" pitchFamily="50" charset="-128"/>
                <a:ea typeface="ＭＳ Ｐゴシック" panose="020B0600070205080204" pitchFamily="50" charset="-128"/>
              </a:rPr>
              <a:t>％であった。</a:t>
            </a: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3" name="テキスト ボックス 2">
            <a:extLst>
              <a:ext uri="{FF2B5EF4-FFF2-40B4-BE49-F238E27FC236}">
                <a16:creationId xmlns:a16="http://schemas.microsoft.com/office/drawing/2014/main" id="{D35F47BB-9FA7-4548-9553-771ED6B82979}"/>
              </a:ext>
            </a:extLst>
          </p:cNvPr>
          <p:cNvSpPr txBox="1"/>
          <p:nvPr/>
        </p:nvSpPr>
        <p:spPr>
          <a:xfrm>
            <a:off x="368877" y="303074"/>
            <a:ext cx="5122718" cy="4001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srgbClr val="3333FF"/>
                </a:solidFill>
                <a:effectLst/>
                <a:uLnTx/>
                <a:uFillTx/>
                <a:latin typeface="ＭＳ Ｐゴシック" panose="020B0600070205080204" pitchFamily="50" charset="-128"/>
                <a:ea typeface="ＭＳ Ｐゴシック" panose="020B0600070205080204" pitchFamily="50" charset="-128"/>
                <a:cs typeface="+mn-cs"/>
              </a:rPr>
              <a:t>3-2.</a:t>
            </a:r>
            <a:r>
              <a:rPr kumimoji="1" lang="ja-JP" altLang="en-US" sz="2000" b="0" i="0" u="none" strike="noStrike" kern="1200" cap="none" spc="0" normalizeH="0" baseline="0" noProof="0" dirty="0">
                <a:ln>
                  <a:noFill/>
                </a:ln>
                <a:solidFill>
                  <a:srgbClr val="3333FF"/>
                </a:solidFill>
                <a:effectLst/>
                <a:uLnTx/>
                <a:uFillTx/>
                <a:latin typeface="ＭＳ Ｐゴシック" panose="020B0600070205080204" pitchFamily="50" charset="-128"/>
                <a:ea typeface="ＭＳ Ｐゴシック" panose="020B0600070205080204" pitchFamily="50" charset="-128"/>
                <a:cs typeface="+mn-cs"/>
              </a:rPr>
              <a:t>　研究の成果：　認知機能への効果</a:t>
            </a:r>
          </a:p>
        </p:txBody>
      </p:sp>
      <p:sp>
        <p:nvSpPr>
          <p:cNvPr id="5" name="テキスト ボックス 4">
            <a:extLst>
              <a:ext uri="{FF2B5EF4-FFF2-40B4-BE49-F238E27FC236}">
                <a16:creationId xmlns:a16="http://schemas.microsoft.com/office/drawing/2014/main" id="{8C063DA7-9300-49D7-B74F-A4026F220712}"/>
              </a:ext>
            </a:extLst>
          </p:cNvPr>
          <p:cNvSpPr txBox="1"/>
          <p:nvPr/>
        </p:nvSpPr>
        <p:spPr>
          <a:xfrm>
            <a:off x="5418859" y="3204328"/>
            <a:ext cx="3039615"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a:ln>
                  <a:noFill/>
                </a:ln>
                <a:solidFill>
                  <a:srgbClr val="3333FF"/>
                </a:solidFill>
                <a:effectLst/>
                <a:uLnTx/>
                <a:uFillTx/>
                <a:latin typeface="ＭＳ Ｐゴシック" panose="020B0600070205080204" pitchFamily="50" charset="-128"/>
                <a:ea typeface="ＭＳ Ｐゴシック" panose="020B0600070205080204" pitchFamily="50" charset="-128"/>
                <a:cs typeface="+mn-cs"/>
              </a:rPr>
              <a:t>図</a:t>
            </a:r>
            <a:r>
              <a:rPr kumimoji="1" lang="en-US" altLang="ja-JP" sz="1800" b="0" i="0" u="none" strike="noStrike" kern="1200" cap="none" spc="0" normalizeH="0" baseline="0" noProof="0" dirty="0">
                <a:ln>
                  <a:noFill/>
                </a:ln>
                <a:solidFill>
                  <a:srgbClr val="3333FF"/>
                </a:solidFill>
                <a:effectLst/>
                <a:uLnTx/>
                <a:uFillTx/>
                <a:latin typeface="ＭＳ Ｐゴシック" panose="020B0600070205080204" pitchFamily="50" charset="-128"/>
                <a:ea typeface="ＭＳ Ｐゴシック" panose="020B0600070205080204" pitchFamily="50" charset="-128"/>
                <a:cs typeface="+mn-cs"/>
              </a:rPr>
              <a:t>3.</a:t>
            </a:r>
            <a:r>
              <a:rPr kumimoji="1" lang="ja-JP" altLang="en-US" sz="1800" b="0" i="0" u="none" strike="noStrike" kern="1200" cap="none" spc="0" normalizeH="0" baseline="0" noProof="0" dirty="0">
                <a:ln>
                  <a:noFill/>
                </a:ln>
                <a:solidFill>
                  <a:srgbClr val="3333FF"/>
                </a:solidFill>
                <a:effectLst/>
                <a:uLnTx/>
                <a:uFillTx/>
                <a:latin typeface="ＭＳ Ｐゴシック" panose="020B0600070205080204" pitchFamily="50" charset="-128"/>
                <a:ea typeface="ＭＳ Ｐゴシック" panose="020B0600070205080204" pitchFamily="50" charset="-128"/>
                <a:cs typeface="+mn-cs"/>
              </a:rPr>
              <a:t>　各治療の認知機能</a:t>
            </a:r>
            <a:r>
              <a:rPr lang="ja-JP" altLang="en-US" dirty="0">
                <a:solidFill>
                  <a:srgbClr val="3333FF"/>
                </a:solidFill>
                <a:latin typeface="ＭＳ Ｐゴシック" panose="020B0600070205080204" pitchFamily="50" charset="-128"/>
                <a:ea typeface="ＭＳ Ｐゴシック" panose="020B0600070205080204" pitchFamily="50" charset="-128"/>
              </a:rPr>
              <a:t>変化</a:t>
            </a:r>
            <a:endParaRPr kumimoji="1" lang="en-US" altLang="ja-JP" sz="1800" b="0" i="0" u="none" strike="noStrike" kern="1200" cap="none" spc="0" normalizeH="0" baseline="0" noProof="0" dirty="0">
              <a:ln>
                <a:noFill/>
              </a:ln>
              <a:solidFill>
                <a:srgbClr val="3333FF"/>
              </a:solidFill>
              <a:effectLst/>
              <a:uLnTx/>
              <a:uFillTx/>
              <a:latin typeface="ＭＳ Ｐゴシック" panose="020B0600070205080204" pitchFamily="50" charset="-128"/>
              <a:ea typeface="ＭＳ Ｐゴシック" panose="020B0600070205080204" pitchFamily="50" charset="-128"/>
              <a:cs typeface="+mn-cs"/>
            </a:endParaRPr>
          </a:p>
        </p:txBody>
      </p:sp>
      <p:graphicFrame>
        <p:nvGraphicFramePr>
          <p:cNvPr id="6" name="オブジェクト 5">
            <a:extLst>
              <a:ext uri="{FF2B5EF4-FFF2-40B4-BE49-F238E27FC236}">
                <a16:creationId xmlns:a16="http://schemas.microsoft.com/office/drawing/2014/main" id="{324D332F-2052-4654-977F-ABF4A6482B95}"/>
              </a:ext>
            </a:extLst>
          </p:cNvPr>
          <p:cNvGraphicFramePr>
            <a:graphicFrameLocks noChangeAspect="1"/>
          </p:cNvGraphicFramePr>
          <p:nvPr>
            <p:extLst>
              <p:ext uri="{D42A27DB-BD31-4B8C-83A1-F6EECF244321}">
                <p14:modId xmlns:p14="http://schemas.microsoft.com/office/powerpoint/2010/main" val="3014722865"/>
              </p:ext>
            </p:extLst>
          </p:nvPr>
        </p:nvGraphicFramePr>
        <p:xfrm>
          <a:off x="4085648" y="619183"/>
          <a:ext cx="4689475" cy="2679700"/>
        </p:xfrm>
        <a:graphic>
          <a:graphicData uri="http://schemas.openxmlformats.org/presentationml/2006/ole">
            <mc:AlternateContent xmlns:mc="http://schemas.openxmlformats.org/markup-compatibility/2006">
              <mc:Choice xmlns:v="urn:schemas-microsoft-com:vml" Requires="v">
                <p:oleObj name="Prism 9" r:id="rId3" imgW="4689613" imgH="2679073" progId="Prism9.Document">
                  <p:embed/>
                </p:oleObj>
              </mc:Choice>
              <mc:Fallback>
                <p:oleObj name="Prism 9" r:id="rId3" imgW="4689613" imgH="2679073" progId="Prism9.Document">
                  <p:embed/>
                  <p:pic>
                    <p:nvPicPr>
                      <p:cNvPr id="0" name=""/>
                      <p:cNvPicPr/>
                      <p:nvPr/>
                    </p:nvPicPr>
                    <p:blipFill>
                      <a:blip r:embed="rId4"/>
                      <a:stretch>
                        <a:fillRect/>
                      </a:stretch>
                    </p:blipFill>
                    <p:spPr>
                      <a:xfrm>
                        <a:off x="4085648" y="619183"/>
                        <a:ext cx="4689475" cy="2679700"/>
                      </a:xfrm>
                      <a:prstGeom prst="rect">
                        <a:avLst/>
                      </a:prstGeom>
                    </p:spPr>
                  </p:pic>
                </p:oleObj>
              </mc:Fallback>
            </mc:AlternateContent>
          </a:graphicData>
        </a:graphic>
      </p:graphicFrame>
      <p:graphicFrame>
        <p:nvGraphicFramePr>
          <p:cNvPr id="7" name="オブジェクト 6">
            <a:extLst>
              <a:ext uri="{FF2B5EF4-FFF2-40B4-BE49-F238E27FC236}">
                <a16:creationId xmlns:a16="http://schemas.microsoft.com/office/drawing/2014/main" id="{591CF6B9-BBB1-4BFD-B2E9-31754DEB19BB}"/>
              </a:ext>
            </a:extLst>
          </p:cNvPr>
          <p:cNvGraphicFramePr>
            <a:graphicFrameLocks noChangeAspect="1"/>
          </p:cNvGraphicFramePr>
          <p:nvPr>
            <p:extLst>
              <p:ext uri="{D42A27DB-BD31-4B8C-83A1-F6EECF244321}">
                <p14:modId xmlns:p14="http://schemas.microsoft.com/office/powerpoint/2010/main" val="4174269243"/>
              </p:ext>
            </p:extLst>
          </p:nvPr>
        </p:nvGraphicFramePr>
        <p:xfrm>
          <a:off x="4085647" y="3604601"/>
          <a:ext cx="4689475" cy="2679700"/>
        </p:xfrm>
        <a:graphic>
          <a:graphicData uri="http://schemas.openxmlformats.org/presentationml/2006/ole">
            <mc:AlternateContent xmlns:mc="http://schemas.openxmlformats.org/markup-compatibility/2006">
              <mc:Choice xmlns:v="urn:schemas-microsoft-com:vml" Requires="v">
                <p:oleObj name="Prism 9" r:id="rId5" imgW="4689613" imgH="2679073" progId="Prism9.Document">
                  <p:embed/>
                </p:oleObj>
              </mc:Choice>
              <mc:Fallback>
                <p:oleObj name="Prism 9" r:id="rId5" imgW="4689613" imgH="2679073" progId="Prism9.Document">
                  <p:embed/>
                  <p:pic>
                    <p:nvPicPr>
                      <p:cNvPr id="0" name=""/>
                      <p:cNvPicPr/>
                      <p:nvPr/>
                    </p:nvPicPr>
                    <p:blipFill>
                      <a:blip r:embed="rId6"/>
                      <a:stretch>
                        <a:fillRect/>
                      </a:stretch>
                    </p:blipFill>
                    <p:spPr>
                      <a:xfrm>
                        <a:off x="4085647" y="3604601"/>
                        <a:ext cx="4689475" cy="2679700"/>
                      </a:xfrm>
                      <a:prstGeom prst="rect">
                        <a:avLst/>
                      </a:prstGeom>
                    </p:spPr>
                  </p:pic>
                </p:oleObj>
              </mc:Fallback>
            </mc:AlternateContent>
          </a:graphicData>
        </a:graphic>
      </p:graphicFrame>
      <p:sp>
        <p:nvSpPr>
          <p:cNvPr id="8" name="テキスト ボックス 7">
            <a:extLst>
              <a:ext uri="{FF2B5EF4-FFF2-40B4-BE49-F238E27FC236}">
                <a16:creationId xmlns:a16="http://schemas.microsoft.com/office/drawing/2014/main" id="{6FDA3816-5906-4A3D-B9B3-C2324D2700CB}"/>
              </a:ext>
            </a:extLst>
          </p:cNvPr>
          <p:cNvSpPr txBox="1"/>
          <p:nvPr/>
        </p:nvSpPr>
        <p:spPr>
          <a:xfrm>
            <a:off x="5478743" y="6185594"/>
            <a:ext cx="266611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3333FF"/>
                </a:solidFill>
                <a:effectLst/>
                <a:uLnTx/>
                <a:uFillTx/>
                <a:latin typeface="ＭＳ Ｐゴシック" panose="020B0600070205080204" pitchFamily="50" charset="-128"/>
                <a:ea typeface="ＭＳ Ｐゴシック" panose="020B0600070205080204" pitchFamily="50" charset="-128"/>
                <a:cs typeface="+mn-cs"/>
              </a:rPr>
              <a:t>図</a:t>
            </a:r>
            <a:r>
              <a:rPr kumimoji="1" lang="en-US" altLang="ja-JP" sz="1800" b="0" i="0" u="none" strike="noStrike" kern="1200" cap="none" spc="0" normalizeH="0" baseline="0" noProof="0" dirty="0">
                <a:ln>
                  <a:noFill/>
                </a:ln>
                <a:solidFill>
                  <a:srgbClr val="3333FF"/>
                </a:solidFill>
                <a:effectLst/>
                <a:uLnTx/>
                <a:uFillTx/>
                <a:latin typeface="ＭＳ Ｐゴシック" panose="020B0600070205080204" pitchFamily="50" charset="-128"/>
                <a:ea typeface="ＭＳ Ｐゴシック" panose="020B0600070205080204" pitchFamily="50" charset="-128"/>
                <a:cs typeface="+mn-cs"/>
              </a:rPr>
              <a:t>4.</a:t>
            </a:r>
            <a:r>
              <a:rPr kumimoji="1" lang="ja-JP" altLang="en-US" sz="1800" b="0" i="0" u="none" strike="noStrike" kern="1200" cap="none" spc="0" normalizeH="0" baseline="0" noProof="0" dirty="0">
                <a:ln>
                  <a:noFill/>
                </a:ln>
                <a:solidFill>
                  <a:srgbClr val="3333FF"/>
                </a:solidFill>
                <a:effectLst/>
                <a:uLnTx/>
                <a:uFillTx/>
                <a:latin typeface="ＭＳ Ｐゴシック" panose="020B0600070205080204" pitchFamily="50" charset="-128"/>
                <a:ea typeface="ＭＳ Ｐゴシック" panose="020B0600070205080204" pitchFamily="50" charset="-128"/>
                <a:cs typeface="+mn-cs"/>
              </a:rPr>
              <a:t>　各治療後の</a:t>
            </a:r>
            <a:r>
              <a:rPr kumimoji="1" lang="en-US" altLang="ja-JP" sz="1800" b="0" i="0" u="none" strike="noStrike" kern="1200" cap="none" spc="0" normalizeH="0" baseline="0" noProof="0" dirty="0">
                <a:ln>
                  <a:noFill/>
                </a:ln>
                <a:solidFill>
                  <a:srgbClr val="3333FF"/>
                </a:solidFill>
                <a:effectLst/>
                <a:uLnTx/>
                <a:uFillTx/>
                <a:latin typeface="ＭＳ Ｐゴシック" panose="020B0600070205080204" pitchFamily="50" charset="-128"/>
                <a:ea typeface="ＭＳ Ｐゴシック" panose="020B0600070205080204" pitchFamily="50" charset="-128"/>
                <a:cs typeface="+mn-cs"/>
              </a:rPr>
              <a:t>IQ(R80</a:t>
            </a:r>
            <a:r>
              <a:rPr kumimoji="1" lang="ja-JP" altLang="en-US" sz="1800" b="0" i="0" u="none" strike="noStrike" kern="1200" cap="none" spc="0" normalizeH="0" baseline="0" noProof="0" dirty="0">
                <a:ln>
                  <a:noFill/>
                </a:ln>
                <a:solidFill>
                  <a:srgbClr val="3333FF"/>
                </a:solidFill>
                <a:effectLst/>
                <a:uLnTx/>
                <a:uFillTx/>
                <a:latin typeface="ＭＳ Ｐゴシック" panose="020B0600070205080204" pitchFamily="50" charset="-128"/>
                <a:ea typeface="ＭＳ Ｐゴシック" panose="020B0600070205080204" pitchFamily="50" charset="-128"/>
                <a:cs typeface="+mn-cs"/>
              </a:rPr>
              <a:t>）</a:t>
            </a:r>
            <a:endParaRPr kumimoji="1" lang="en-US" altLang="ja-JP" sz="1800" b="0" i="0" u="none" strike="noStrike" kern="1200" cap="none" spc="0" normalizeH="0" baseline="0" noProof="0" dirty="0">
              <a:ln>
                <a:noFill/>
              </a:ln>
              <a:solidFill>
                <a:srgbClr val="3333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9" name="正方形/長方形 8">
            <a:extLst>
              <a:ext uri="{FF2B5EF4-FFF2-40B4-BE49-F238E27FC236}">
                <a16:creationId xmlns:a16="http://schemas.microsoft.com/office/drawing/2014/main" id="{1820E4AF-970F-40BD-9470-F71F4A2A0931}"/>
              </a:ext>
            </a:extLst>
          </p:cNvPr>
          <p:cNvSpPr/>
          <p:nvPr/>
        </p:nvSpPr>
        <p:spPr>
          <a:xfrm>
            <a:off x="725539" y="6238817"/>
            <a:ext cx="4409394" cy="276999"/>
          </a:xfrm>
          <a:prstGeom prst="rect">
            <a:avLst/>
          </a:prstGeom>
        </p:spPr>
        <p:txBody>
          <a:bodyPr wrap="square">
            <a:spAutoFit/>
          </a:bodyPr>
          <a:lstStyle/>
          <a:p>
            <a:pPr fontAlgn="auto">
              <a:spcBef>
                <a:spcPts val="0"/>
              </a:spcBef>
              <a:spcAft>
                <a:spcPts val="0"/>
              </a:spcAft>
            </a:pPr>
            <a:r>
              <a:rPr lang="en-US" altLang="ja-JP" sz="1200" dirty="0">
                <a:solidFill>
                  <a:prstClr val="black"/>
                </a:solidFill>
                <a:latin typeface="Calibri" panose="020F0502020204030204" pitchFamily="34" charset="0"/>
                <a:ea typeface="ＭＳ Ｐゴシック"/>
              </a:rPr>
              <a:t>Yukitoshi Takahashi, et al., Brain &amp; Development, 2013; 35: 778-785.</a:t>
            </a:r>
            <a:endParaRPr lang="ja-JP" altLang="en-US" sz="1200" dirty="0">
              <a:solidFill>
                <a:prstClr val="black"/>
              </a:solidFill>
              <a:latin typeface="Calibri" panose="020F0502020204030204" pitchFamily="34" charset="0"/>
              <a:ea typeface="ＭＳ Ｐゴシック"/>
            </a:endParaRPr>
          </a:p>
        </p:txBody>
      </p:sp>
    </p:spTree>
    <p:extLst>
      <p:ext uri="{BB962C8B-B14F-4D97-AF65-F5344CB8AC3E}">
        <p14:creationId xmlns:p14="http://schemas.microsoft.com/office/powerpoint/2010/main" val="171990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30A9CD16-21D7-4BCF-92D7-6525C707D6BB}"/>
              </a:ext>
            </a:extLst>
          </p:cNvPr>
          <p:cNvSpPr txBox="1"/>
          <p:nvPr/>
        </p:nvSpPr>
        <p:spPr>
          <a:xfrm>
            <a:off x="424061" y="1021589"/>
            <a:ext cx="3795843" cy="2031325"/>
          </a:xfrm>
          <a:prstGeom prst="rect">
            <a:avLst/>
          </a:prstGeom>
          <a:noFill/>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運動機能への効果は、各治療開始前後の運動能力変化で判定した。</a:t>
            </a: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285750" lvl="0" indent="-285750">
              <a:buFont typeface="Arial" panose="020B0604020202020204" pitchFamily="34" charset="0"/>
              <a:buChar cha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定期的メチルプレドニゾロンパルス治療では</a:t>
            </a:r>
            <a:r>
              <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10</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％、タクロリムス治療では</a:t>
            </a:r>
            <a:r>
              <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0</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％、定期的免疫グロブリン治療では</a:t>
            </a:r>
            <a:r>
              <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62</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％が悪化した</a:t>
            </a:r>
            <a:r>
              <a:rPr lang="ja-JP" altLang="en-US" dirty="0">
                <a:latin typeface="ＭＳ Ｐゴシック" panose="020B0600070205080204" pitchFamily="50" charset="-128"/>
                <a:ea typeface="ＭＳ Ｐゴシック" panose="020B0600070205080204" pitchFamily="50" charset="-128"/>
              </a:rPr>
              <a:t>（</a:t>
            </a:r>
            <a:r>
              <a:rPr lang="ja-JP" altLang="en-US" dirty="0">
                <a:solidFill>
                  <a:srgbClr val="3333FF"/>
                </a:solidFill>
                <a:latin typeface="ＭＳ Ｐゴシック" panose="020B0600070205080204" pitchFamily="50" charset="-128"/>
                <a:ea typeface="ＭＳ Ｐゴシック" panose="020B0600070205080204" pitchFamily="50" charset="-128"/>
              </a:rPr>
              <a:t>図</a:t>
            </a:r>
            <a:r>
              <a:rPr lang="en-US" altLang="ja-JP" dirty="0">
                <a:solidFill>
                  <a:srgbClr val="3333FF"/>
                </a:solidFill>
                <a:latin typeface="ＭＳ Ｐゴシック" panose="020B0600070205080204" pitchFamily="50" charset="-128"/>
                <a:ea typeface="ＭＳ Ｐゴシック" panose="020B0600070205080204" pitchFamily="50" charset="-128"/>
              </a:rPr>
              <a:t>5</a:t>
            </a:r>
            <a:r>
              <a:rPr lang="ja-JP" altLang="en-US" dirty="0">
                <a:latin typeface="ＭＳ Ｐゴシック" panose="020B0600070205080204" pitchFamily="50" charset="-128"/>
                <a:ea typeface="ＭＳ Ｐゴシック" panose="020B0600070205080204" pitchFamily="50" charset="-128"/>
              </a:rPr>
              <a:t>） </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3" name="テキスト ボックス 2">
            <a:extLst>
              <a:ext uri="{FF2B5EF4-FFF2-40B4-BE49-F238E27FC236}">
                <a16:creationId xmlns:a16="http://schemas.microsoft.com/office/drawing/2014/main" id="{C4CEBA61-3BD9-488C-81E6-6667EDEC54D3}"/>
              </a:ext>
            </a:extLst>
          </p:cNvPr>
          <p:cNvSpPr txBox="1"/>
          <p:nvPr/>
        </p:nvSpPr>
        <p:spPr>
          <a:xfrm>
            <a:off x="368877" y="303074"/>
            <a:ext cx="5122718" cy="40011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srgbClr val="3333FF"/>
                </a:solidFill>
                <a:effectLst/>
                <a:uLnTx/>
                <a:uFillTx/>
                <a:latin typeface="ＭＳ Ｐゴシック" panose="020B0600070205080204" pitchFamily="50" charset="-128"/>
                <a:ea typeface="ＭＳ Ｐゴシック" panose="020B0600070205080204" pitchFamily="50" charset="-128"/>
                <a:cs typeface="+mn-cs"/>
              </a:rPr>
              <a:t>3-3.</a:t>
            </a:r>
            <a:r>
              <a:rPr kumimoji="1" lang="ja-JP" altLang="en-US" sz="2000" b="0" i="0" u="none" strike="noStrike" kern="1200" cap="none" spc="0" normalizeH="0" baseline="0" noProof="0" dirty="0">
                <a:ln>
                  <a:noFill/>
                </a:ln>
                <a:solidFill>
                  <a:srgbClr val="3333FF"/>
                </a:solidFill>
                <a:effectLst/>
                <a:uLnTx/>
                <a:uFillTx/>
                <a:latin typeface="ＭＳ Ｐゴシック" panose="020B0600070205080204" pitchFamily="50" charset="-128"/>
                <a:ea typeface="ＭＳ Ｐゴシック" panose="020B0600070205080204" pitchFamily="50" charset="-128"/>
                <a:cs typeface="+mn-cs"/>
              </a:rPr>
              <a:t>　研究の成果：　運動機能への効果</a:t>
            </a:r>
          </a:p>
        </p:txBody>
      </p:sp>
      <p:sp>
        <p:nvSpPr>
          <p:cNvPr id="4" name="テキスト ボックス 3">
            <a:extLst>
              <a:ext uri="{FF2B5EF4-FFF2-40B4-BE49-F238E27FC236}">
                <a16:creationId xmlns:a16="http://schemas.microsoft.com/office/drawing/2014/main" id="{146FC832-498B-49BE-A921-BB3C073CF7B8}"/>
              </a:ext>
            </a:extLst>
          </p:cNvPr>
          <p:cNvSpPr txBox="1"/>
          <p:nvPr/>
        </p:nvSpPr>
        <p:spPr>
          <a:xfrm>
            <a:off x="5382490" y="3583596"/>
            <a:ext cx="3039615"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3333FF"/>
                </a:solidFill>
                <a:effectLst/>
                <a:uLnTx/>
                <a:uFillTx/>
                <a:latin typeface="ＭＳ Ｐゴシック" panose="020B0600070205080204" pitchFamily="50" charset="-128"/>
                <a:ea typeface="ＭＳ Ｐゴシック" panose="020B0600070205080204" pitchFamily="50" charset="-128"/>
                <a:cs typeface="+mn-cs"/>
              </a:rPr>
              <a:t>図</a:t>
            </a:r>
            <a:r>
              <a:rPr kumimoji="1" lang="en-US" altLang="ja-JP" sz="1800" b="0" i="0" u="none" strike="noStrike" kern="1200" cap="none" spc="0" normalizeH="0" baseline="0" noProof="0" dirty="0">
                <a:ln>
                  <a:noFill/>
                </a:ln>
                <a:solidFill>
                  <a:srgbClr val="3333FF"/>
                </a:solidFill>
                <a:effectLst/>
                <a:uLnTx/>
                <a:uFillTx/>
                <a:latin typeface="ＭＳ Ｐゴシック" panose="020B0600070205080204" pitchFamily="50" charset="-128"/>
                <a:ea typeface="ＭＳ Ｐゴシック" panose="020B0600070205080204" pitchFamily="50" charset="-128"/>
                <a:cs typeface="+mn-cs"/>
              </a:rPr>
              <a:t>5.</a:t>
            </a:r>
            <a:r>
              <a:rPr kumimoji="1" lang="ja-JP" altLang="en-US" sz="1800" b="0" i="0" u="none" strike="noStrike" kern="1200" cap="none" spc="0" normalizeH="0" baseline="0" noProof="0" dirty="0">
                <a:ln>
                  <a:noFill/>
                </a:ln>
                <a:solidFill>
                  <a:srgbClr val="3333FF"/>
                </a:solidFill>
                <a:effectLst/>
                <a:uLnTx/>
                <a:uFillTx/>
                <a:latin typeface="ＭＳ Ｐゴシック" panose="020B0600070205080204" pitchFamily="50" charset="-128"/>
                <a:ea typeface="ＭＳ Ｐゴシック" panose="020B0600070205080204" pitchFamily="50" charset="-128"/>
                <a:cs typeface="+mn-cs"/>
              </a:rPr>
              <a:t>　各治療の</a:t>
            </a:r>
            <a:r>
              <a:rPr lang="ja-JP" altLang="en-US" dirty="0">
                <a:solidFill>
                  <a:srgbClr val="3333FF"/>
                </a:solidFill>
                <a:latin typeface="ＭＳ Ｐゴシック" panose="020B0600070205080204" pitchFamily="50" charset="-128"/>
                <a:ea typeface="ＭＳ Ｐゴシック" panose="020B0600070205080204" pitchFamily="50" charset="-128"/>
              </a:rPr>
              <a:t>運動</a:t>
            </a:r>
            <a:r>
              <a:rPr kumimoji="1" lang="ja-JP" altLang="en-US" sz="1800" b="0" i="0" u="none" strike="noStrike" kern="1200" cap="none" spc="0" normalizeH="0" baseline="0" noProof="0" dirty="0">
                <a:ln>
                  <a:noFill/>
                </a:ln>
                <a:solidFill>
                  <a:srgbClr val="3333FF"/>
                </a:solidFill>
                <a:effectLst/>
                <a:uLnTx/>
                <a:uFillTx/>
                <a:latin typeface="ＭＳ Ｐゴシック" panose="020B0600070205080204" pitchFamily="50" charset="-128"/>
                <a:ea typeface="ＭＳ Ｐゴシック" panose="020B0600070205080204" pitchFamily="50" charset="-128"/>
                <a:cs typeface="+mn-cs"/>
              </a:rPr>
              <a:t>機能</a:t>
            </a:r>
            <a:r>
              <a:rPr lang="ja-JP" altLang="en-US" dirty="0">
                <a:solidFill>
                  <a:srgbClr val="3333FF"/>
                </a:solidFill>
                <a:latin typeface="ＭＳ Ｐゴシック" panose="020B0600070205080204" pitchFamily="50" charset="-128"/>
                <a:ea typeface="ＭＳ Ｐゴシック" panose="020B0600070205080204" pitchFamily="50" charset="-128"/>
              </a:rPr>
              <a:t>変化</a:t>
            </a:r>
            <a:endParaRPr kumimoji="1" lang="en-US" altLang="ja-JP" sz="1800" b="0" i="0" u="none" strike="noStrike" kern="1200" cap="none" spc="0" normalizeH="0" baseline="0" noProof="0" dirty="0">
              <a:ln>
                <a:noFill/>
              </a:ln>
              <a:solidFill>
                <a:srgbClr val="3333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5" name="正方形/長方形 4">
            <a:extLst>
              <a:ext uri="{FF2B5EF4-FFF2-40B4-BE49-F238E27FC236}">
                <a16:creationId xmlns:a16="http://schemas.microsoft.com/office/drawing/2014/main" id="{43182ED1-3532-41D7-A136-869729F0E516}"/>
              </a:ext>
            </a:extLst>
          </p:cNvPr>
          <p:cNvSpPr/>
          <p:nvPr/>
        </p:nvSpPr>
        <p:spPr>
          <a:xfrm>
            <a:off x="615181" y="3583596"/>
            <a:ext cx="4409394" cy="276999"/>
          </a:xfrm>
          <a:prstGeom prst="rect">
            <a:avLst/>
          </a:prstGeom>
        </p:spPr>
        <p:txBody>
          <a:bodyPr wrap="square">
            <a:spAutoFit/>
          </a:bodyPr>
          <a:lstStyle/>
          <a:p>
            <a:pPr fontAlgn="auto">
              <a:spcBef>
                <a:spcPts val="0"/>
              </a:spcBef>
              <a:spcAft>
                <a:spcPts val="0"/>
              </a:spcAft>
            </a:pPr>
            <a:r>
              <a:rPr lang="en-US" altLang="ja-JP" sz="1200" dirty="0">
                <a:solidFill>
                  <a:prstClr val="black"/>
                </a:solidFill>
                <a:latin typeface="Calibri" panose="020F0502020204030204" pitchFamily="34" charset="0"/>
                <a:ea typeface="ＭＳ Ｐゴシック"/>
              </a:rPr>
              <a:t>Yukitoshi Takahashi, et al., Brain &amp; Development, 2013; 35: 778-785.</a:t>
            </a:r>
            <a:endParaRPr lang="ja-JP" altLang="en-US" sz="1200" dirty="0">
              <a:solidFill>
                <a:prstClr val="black"/>
              </a:solidFill>
              <a:latin typeface="Calibri" panose="020F0502020204030204" pitchFamily="34" charset="0"/>
              <a:ea typeface="ＭＳ Ｐゴシック"/>
            </a:endParaRPr>
          </a:p>
        </p:txBody>
      </p:sp>
      <p:graphicFrame>
        <p:nvGraphicFramePr>
          <p:cNvPr id="7" name="オブジェクト 6">
            <a:extLst>
              <a:ext uri="{FF2B5EF4-FFF2-40B4-BE49-F238E27FC236}">
                <a16:creationId xmlns:a16="http://schemas.microsoft.com/office/drawing/2014/main" id="{4CCADDBE-255E-4EB1-84A1-6E2D568B34E9}"/>
              </a:ext>
            </a:extLst>
          </p:cNvPr>
          <p:cNvGraphicFramePr>
            <a:graphicFrameLocks noChangeAspect="1"/>
          </p:cNvGraphicFramePr>
          <p:nvPr>
            <p:extLst>
              <p:ext uri="{D42A27DB-BD31-4B8C-83A1-F6EECF244321}">
                <p14:modId xmlns:p14="http://schemas.microsoft.com/office/powerpoint/2010/main" val="95926189"/>
              </p:ext>
            </p:extLst>
          </p:nvPr>
        </p:nvGraphicFramePr>
        <p:xfrm>
          <a:off x="4179363" y="645504"/>
          <a:ext cx="4871118" cy="2783496"/>
        </p:xfrm>
        <a:graphic>
          <a:graphicData uri="http://schemas.openxmlformats.org/presentationml/2006/ole">
            <mc:AlternateContent xmlns:mc="http://schemas.openxmlformats.org/markup-compatibility/2006">
              <mc:Choice xmlns:v="urn:schemas-microsoft-com:vml" Requires="v">
                <p:oleObj name="Prism 9" r:id="rId2" imgW="4689613" imgH="2679073" progId="Prism9.Document">
                  <p:embed/>
                </p:oleObj>
              </mc:Choice>
              <mc:Fallback>
                <p:oleObj name="Prism 9" r:id="rId2" imgW="4689613" imgH="2679073" progId="Prism9.Document">
                  <p:embed/>
                  <p:pic>
                    <p:nvPicPr>
                      <p:cNvPr id="0" name=""/>
                      <p:cNvPicPr/>
                      <p:nvPr/>
                    </p:nvPicPr>
                    <p:blipFill>
                      <a:blip r:embed="rId3"/>
                      <a:stretch>
                        <a:fillRect/>
                      </a:stretch>
                    </p:blipFill>
                    <p:spPr>
                      <a:xfrm>
                        <a:off x="4179363" y="645504"/>
                        <a:ext cx="4871118" cy="2783496"/>
                      </a:xfrm>
                      <a:prstGeom prst="rect">
                        <a:avLst/>
                      </a:prstGeom>
                    </p:spPr>
                  </p:pic>
                </p:oleObj>
              </mc:Fallback>
            </mc:AlternateContent>
          </a:graphicData>
        </a:graphic>
      </p:graphicFrame>
    </p:spTree>
    <p:extLst>
      <p:ext uri="{BB962C8B-B14F-4D97-AF65-F5344CB8AC3E}">
        <p14:creationId xmlns:p14="http://schemas.microsoft.com/office/powerpoint/2010/main" val="1251615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8CD5F15D-0B7B-4ABE-9570-2751CB50F5B1}"/>
              </a:ext>
            </a:extLst>
          </p:cNvPr>
          <p:cNvSpPr txBox="1"/>
          <p:nvPr/>
        </p:nvSpPr>
        <p:spPr>
          <a:xfrm>
            <a:off x="568902" y="978027"/>
            <a:ext cx="7717847" cy="5016758"/>
          </a:xfrm>
          <a:prstGeom prst="rect">
            <a:avLst/>
          </a:prstGeom>
          <a:noFill/>
        </p:spPr>
        <p:txBody>
          <a:bodyPr wrap="square">
            <a:spAutoFit/>
          </a:bodyPr>
          <a:lstStyle/>
          <a:p>
            <a:pPr marL="285750" indent="-285750">
              <a:buFont typeface="Arial" panose="020B0604020202020204" pitchFamily="34" charset="0"/>
              <a:buChar char="•"/>
            </a:pPr>
            <a:r>
              <a:rPr lang="ja-JP" altLang="en-US" sz="2000" dirty="0">
                <a:latin typeface="ＭＳ Ｐゴシック" panose="020B0600070205080204" pitchFamily="50" charset="-128"/>
                <a:ea typeface="ＭＳ Ｐゴシック" panose="020B0600070205080204" pitchFamily="50" charset="-128"/>
              </a:rPr>
              <a:t>ラスムッセン脳炎（症候群）の免疫修飾治療効果を、これまでの世界の報告の中で最多となる症例数で、日本人で明らかにした。</a:t>
            </a:r>
            <a:endParaRPr lang="en-US" altLang="ja-JP" sz="2000" dirty="0">
              <a:latin typeface="ＭＳ Ｐゴシック" panose="020B0600070205080204" pitchFamily="50" charset="-128"/>
              <a:ea typeface="ＭＳ Ｐゴシック" panose="020B0600070205080204" pitchFamily="50" charset="-128"/>
            </a:endParaRPr>
          </a:p>
          <a:p>
            <a:pPr marL="285750" indent="-285750">
              <a:buFont typeface="Arial" panose="020B0604020202020204" pitchFamily="34" charset="0"/>
              <a:buChar char="•"/>
            </a:pPr>
            <a:r>
              <a:rPr lang="ja-JP" altLang="en-US" sz="2000" dirty="0">
                <a:latin typeface="ＭＳ Ｐゴシック" panose="020B0600070205080204" pitchFamily="50" charset="-128"/>
                <a:ea typeface="ＭＳ Ｐゴシック" panose="020B0600070205080204" pitchFamily="50" charset="-128"/>
              </a:rPr>
              <a:t>定期的メチルプレドニゾロンパルス治療（</a:t>
            </a:r>
            <a:r>
              <a:rPr lang="en-US" altLang="ja-JP" sz="2000" dirty="0">
                <a:latin typeface="ＭＳ Ｐゴシック" panose="020B0600070205080204" pitchFamily="50" charset="-128"/>
                <a:ea typeface="ＭＳ Ｐゴシック" panose="020B0600070205080204" pitchFamily="50" charset="-128"/>
              </a:rPr>
              <a:t>21</a:t>
            </a:r>
            <a:r>
              <a:rPr lang="ja-JP" altLang="en-US" sz="2000" dirty="0">
                <a:latin typeface="ＭＳ Ｐゴシック" panose="020B0600070205080204" pitchFamily="50" charset="-128"/>
                <a:ea typeface="ＭＳ Ｐゴシック" panose="020B0600070205080204" pitchFamily="50" charset="-128"/>
              </a:rPr>
              <a:t>例）では、てんかん発作を完全には抑制できないが</a:t>
            </a:r>
            <a:r>
              <a:rPr lang="en-US" altLang="ja-JP" sz="2000" dirty="0">
                <a:latin typeface="ＭＳ Ｐゴシック" panose="020B0600070205080204" pitchFamily="50" charset="-128"/>
                <a:ea typeface="ＭＳ Ｐゴシック" panose="020B0600070205080204" pitchFamily="50" charset="-128"/>
              </a:rPr>
              <a:t>81</a:t>
            </a:r>
            <a:r>
              <a:rPr lang="ja-JP" altLang="en-US" sz="2000" dirty="0">
                <a:latin typeface="ＭＳ Ｐゴシック" panose="020B0600070205080204" pitchFamily="50" charset="-128"/>
                <a:ea typeface="ＭＳ Ｐゴシック" panose="020B0600070205080204" pitchFamily="50" charset="-128"/>
              </a:rPr>
              <a:t>％に有効、運動機能保護、認知機能保護にも有効であった。</a:t>
            </a:r>
            <a:endParaRPr lang="en-US" altLang="ja-JP" sz="2000" dirty="0">
              <a:latin typeface="ＭＳ Ｐゴシック" panose="020B0600070205080204" pitchFamily="50" charset="-128"/>
              <a:ea typeface="ＭＳ Ｐゴシック" panose="020B0600070205080204" pitchFamily="50" charset="-128"/>
            </a:endParaRPr>
          </a:p>
          <a:p>
            <a:pPr marL="285750" indent="-285750">
              <a:buFont typeface="Arial" panose="020B0604020202020204" pitchFamily="34" charset="0"/>
              <a:buChar char="•"/>
            </a:pPr>
            <a:r>
              <a:rPr lang="ja-JP" altLang="en-US" sz="2000" dirty="0">
                <a:latin typeface="ＭＳ Ｐゴシック" panose="020B0600070205080204" pitchFamily="50" charset="-128"/>
                <a:ea typeface="ＭＳ Ｐゴシック" panose="020B0600070205080204" pitchFamily="50" charset="-128"/>
              </a:rPr>
              <a:t>タクロリムス治療（</a:t>
            </a:r>
            <a:r>
              <a:rPr lang="en-US" altLang="ja-JP" sz="2000" dirty="0">
                <a:latin typeface="ＭＳ Ｐゴシック" panose="020B0600070205080204" pitchFamily="50" charset="-128"/>
                <a:ea typeface="ＭＳ Ｐゴシック" panose="020B0600070205080204" pitchFamily="50" charset="-128"/>
              </a:rPr>
              <a:t>12</a:t>
            </a:r>
            <a:r>
              <a:rPr lang="ja-JP" altLang="en-US" sz="2000" dirty="0">
                <a:latin typeface="ＭＳ Ｐゴシック" panose="020B0600070205080204" pitchFamily="50" charset="-128"/>
                <a:ea typeface="ＭＳ Ｐゴシック" panose="020B0600070205080204" pitchFamily="50" charset="-128"/>
              </a:rPr>
              <a:t>例）では、てんかん発作に</a:t>
            </a:r>
            <a:r>
              <a:rPr lang="en-US" altLang="ja-JP" sz="2000" dirty="0">
                <a:latin typeface="ＭＳ Ｐゴシック" panose="020B0600070205080204" pitchFamily="50" charset="-128"/>
                <a:ea typeface="ＭＳ Ｐゴシック" panose="020B0600070205080204" pitchFamily="50" charset="-128"/>
              </a:rPr>
              <a:t>42</a:t>
            </a:r>
            <a:r>
              <a:rPr lang="ja-JP" altLang="en-US" sz="2000" dirty="0">
                <a:latin typeface="ＭＳ Ｐゴシック" panose="020B0600070205080204" pitchFamily="50" charset="-128"/>
                <a:ea typeface="ＭＳ Ｐゴシック" panose="020B0600070205080204" pitchFamily="50" charset="-128"/>
              </a:rPr>
              <a:t>％で有効、運動機能保護に有効であった。</a:t>
            </a:r>
            <a:endParaRPr lang="en-US" altLang="ja-JP" sz="2000" dirty="0">
              <a:latin typeface="ＭＳ Ｐゴシック" panose="020B0600070205080204" pitchFamily="50" charset="-128"/>
              <a:ea typeface="ＭＳ Ｐゴシック" panose="020B0600070205080204" pitchFamily="50" charset="-128"/>
            </a:endParaRPr>
          </a:p>
          <a:p>
            <a:pPr marL="285750" indent="-285750">
              <a:buFont typeface="Arial" panose="020B0604020202020204" pitchFamily="34" charset="0"/>
              <a:buChar char="•"/>
            </a:pPr>
            <a:r>
              <a:rPr lang="ja-JP" altLang="en-US" sz="2000" dirty="0">
                <a:latin typeface="ＭＳ Ｐゴシック" panose="020B0600070205080204" pitchFamily="50" charset="-128"/>
                <a:ea typeface="ＭＳ Ｐゴシック" panose="020B0600070205080204" pitchFamily="50" charset="-128"/>
              </a:rPr>
              <a:t>定期的免疫グロブリン治療（</a:t>
            </a:r>
            <a:r>
              <a:rPr lang="en-US" altLang="ja-JP" sz="2000" dirty="0">
                <a:latin typeface="ＭＳ Ｐゴシック" panose="020B0600070205080204" pitchFamily="50" charset="-128"/>
                <a:ea typeface="ＭＳ Ｐゴシック" panose="020B0600070205080204" pitchFamily="50" charset="-128"/>
              </a:rPr>
              <a:t>13</a:t>
            </a:r>
            <a:r>
              <a:rPr lang="ja-JP" altLang="en-US" sz="2000" dirty="0">
                <a:latin typeface="ＭＳ Ｐゴシック" panose="020B0600070205080204" pitchFamily="50" charset="-128"/>
                <a:ea typeface="ＭＳ Ｐゴシック" panose="020B0600070205080204" pitchFamily="50" charset="-128"/>
              </a:rPr>
              <a:t>例）では、てんかん発作には効果不十分で、運動機能保護、認知機能保護にも効果は不十分であった。</a:t>
            </a:r>
            <a:endParaRPr lang="en-US" altLang="ja-JP" sz="2000" dirty="0">
              <a:latin typeface="ＭＳ Ｐゴシック" panose="020B0600070205080204" pitchFamily="50" charset="-128"/>
              <a:ea typeface="ＭＳ Ｐゴシック" panose="020B0600070205080204" pitchFamily="50" charset="-128"/>
            </a:endParaRPr>
          </a:p>
          <a:p>
            <a:pPr marL="285750" indent="-285750">
              <a:buFont typeface="Arial" panose="020B0604020202020204" pitchFamily="34" charset="0"/>
              <a:buChar char="•"/>
            </a:pPr>
            <a:r>
              <a:rPr lang="ja-JP" altLang="en-US" sz="2000" dirty="0">
                <a:latin typeface="ＭＳ Ｐゴシック" panose="020B0600070205080204" pitchFamily="50" charset="-128"/>
                <a:ea typeface="ＭＳ Ｐゴシック" panose="020B0600070205080204" pitchFamily="50" charset="-128"/>
              </a:rPr>
              <a:t>てんかん発作が頻回の時には定期的メチルプレドニゾロンパルス治療をまず開始し、てんかん発作を減らし、認知機能保護をはかり、</a:t>
            </a:r>
            <a:r>
              <a:rPr lang="en-US" altLang="ja-JP" sz="2000" dirty="0">
                <a:latin typeface="ＭＳ Ｐゴシック" panose="020B0600070205080204" pitchFamily="50" charset="-128"/>
                <a:ea typeface="ＭＳ Ｐゴシック" panose="020B0600070205080204" pitchFamily="50" charset="-128"/>
              </a:rPr>
              <a:t>1-2</a:t>
            </a:r>
            <a:r>
              <a:rPr lang="ja-JP" altLang="en-US" sz="2000" dirty="0">
                <a:latin typeface="ＭＳ Ｐゴシック" panose="020B0600070205080204" pitchFamily="50" charset="-128"/>
                <a:ea typeface="ＭＳ Ｐゴシック" panose="020B0600070205080204" pitchFamily="50" charset="-128"/>
              </a:rPr>
              <a:t>年でタクロリムス治療に移行し、運動機能保護に努める治療戦略が推奨された。</a:t>
            </a:r>
            <a:endParaRPr lang="en-US" altLang="ja-JP" sz="2000" dirty="0">
              <a:latin typeface="ＭＳ Ｐゴシック" panose="020B0600070205080204" pitchFamily="50" charset="-128"/>
              <a:ea typeface="ＭＳ Ｐゴシック" panose="020B0600070205080204" pitchFamily="50" charset="-128"/>
            </a:endParaRPr>
          </a:p>
          <a:p>
            <a:pPr marL="285750" indent="-285750">
              <a:buFont typeface="Arial" panose="020B0604020202020204" pitchFamily="34" charset="0"/>
              <a:buChar char="•"/>
            </a:pPr>
            <a:r>
              <a:rPr lang="ja-JP" altLang="en-US" sz="2000" dirty="0">
                <a:latin typeface="ＭＳ Ｐゴシック" panose="020B0600070205080204" pitchFamily="50" charset="-128"/>
                <a:ea typeface="ＭＳ Ｐゴシック" panose="020B0600070205080204" pitchFamily="50" charset="-128"/>
              </a:rPr>
              <a:t>早期診断に努め、免疫修飾治療を早期に開始することで、てんかん発作の緩和、認知機能・運動機能が保護されることが期待できるようになった（</a:t>
            </a:r>
            <a:r>
              <a:rPr lang="ja-JP" altLang="en-US" sz="2000" dirty="0">
                <a:solidFill>
                  <a:srgbClr val="3333FF"/>
                </a:solidFill>
                <a:latin typeface="ＭＳ Ｐゴシック" panose="020B0600070205080204" pitchFamily="50" charset="-128"/>
                <a:ea typeface="ＭＳ Ｐゴシック" panose="020B0600070205080204" pitchFamily="50" charset="-128"/>
              </a:rPr>
              <a:t>図</a:t>
            </a:r>
            <a:r>
              <a:rPr lang="en-US" altLang="ja-JP" sz="2000" dirty="0">
                <a:solidFill>
                  <a:srgbClr val="3333FF"/>
                </a:solidFill>
                <a:latin typeface="ＭＳ Ｐゴシック" panose="020B0600070205080204" pitchFamily="50" charset="-128"/>
                <a:ea typeface="ＭＳ Ｐゴシック" panose="020B0600070205080204" pitchFamily="50" charset="-128"/>
              </a:rPr>
              <a:t>6</a:t>
            </a:r>
            <a:r>
              <a:rPr lang="ja-JP" altLang="en-US" sz="2000" dirty="0">
                <a:latin typeface="ＭＳ Ｐゴシック" panose="020B0600070205080204" pitchFamily="50" charset="-128"/>
                <a:ea typeface="ＭＳ Ｐゴシック" panose="020B0600070205080204" pitchFamily="50" charset="-128"/>
              </a:rPr>
              <a:t>） 。</a:t>
            </a:r>
            <a:endParaRPr lang="en-US" altLang="ja-JP" sz="2000" dirty="0">
              <a:latin typeface="ＭＳ Ｐゴシック" panose="020B0600070205080204" pitchFamily="50" charset="-128"/>
              <a:ea typeface="ＭＳ Ｐゴシック" panose="020B0600070205080204" pitchFamily="50" charset="-128"/>
            </a:endParaRPr>
          </a:p>
        </p:txBody>
      </p:sp>
      <p:sp>
        <p:nvSpPr>
          <p:cNvPr id="3" name="テキスト ボックス 2">
            <a:extLst>
              <a:ext uri="{FF2B5EF4-FFF2-40B4-BE49-F238E27FC236}">
                <a16:creationId xmlns:a16="http://schemas.microsoft.com/office/drawing/2014/main" id="{51FADFC8-D288-4F66-B4EF-6E1DFAB073EE}"/>
              </a:ext>
            </a:extLst>
          </p:cNvPr>
          <p:cNvSpPr txBox="1"/>
          <p:nvPr/>
        </p:nvSpPr>
        <p:spPr>
          <a:xfrm>
            <a:off x="462394" y="339639"/>
            <a:ext cx="4551219" cy="400110"/>
          </a:xfrm>
          <a:prstGeom prst="rect">
            <a:avLst/>
          </a:prstGeom>
          <a:noFill/>
        </p:spPr>
        <p:txBody>
          <a:bodyPr wrap="square">
            <a:spAutoFit/>
          </a:bodyPr>
          <a:lstStyle/>
          <a:p>
            <a:r>
              <a:rPr lang="en-US" altLang="ja-JP" sz="2000" dirty="0">
                <a:solidFill>
                  <a:srgbClr val="3333FF"/>
                </a:solidFill>
                <a:latin typeface="ＭＳ Ｐゴシック" panose="020B0600070205080204" pitchFamily="50" charset="-128"/>
                <a:ea typeface="ＭＳ Ｐゴシック" panose="020B0600070205080204" pitchFamily="50" charset="-128"/>
              </a:rPr>
              <a:t>4.</a:t>
            </a:r>
            <a:r>
              <a:rPr lang="ja-JP" altLang="en-US" sz="2000" dirty="0">
                <a:solidFill>
                  <a:srgbClr val="3333FF"/>
                </a:solidFill>
                <a:latin typeface="ＭＳ Ｐゴシック" panose="020B0600070205080204" pitchFamily="50" charset="-128"/>
                <a:ea typeface="ＭＳ Ｐゴシック" panose="020B0600070205080204" pitchFamily="50" charset="-128"/>
              </a:rPr>
              <a:t>　研究成果が社会に与える影響</a:t>
            </a:r>
          </a:p>
        </p:txBody>
      </p:sp>
    </p:spTree>
    <p:extLst>
      <p:ext uri="{BB962C8B-B14F-4D97-AF65-F5344CB8AC3E}">
        <p14:creationId xmlns:p14="http://schemas.microsoft.com/office/powerpoint/2010/main" val="270065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Text Box 2"/>
          <p:cNvSpPr txBox="1">
            <a:spLocks noChangeArrowheads="1"/>
          </p:cNvSpPr>
          <p:nvPr/>
        </p:nvSpPr>
        <p:spPr bwMode="auto">
          <a:xfrm>
            <a:off x="484752" y="168717"/>
            <a:ext cx="2316256" cy="400110"/>
          </a:xfrm>
          <a:prstGeom prst="rect">
            <a:avLst/>
          </a:prstGeom>
          <a:noFill/>
          <a:ln w="9525">
            <a:solidFill>
              <a:schemeClr val="tx1"/>
            </a:solidFill>
            <a:miter lim="800000"/>
            <a:headEnd/>
            <a:tailEnd/>
          </a:ln>
          <a:effectLst/>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Calibri" pitchFamily="34" charset="0"/>
                <a:ea typeface="ＭＳ Ｐゴシック"/>
                <a:cs typeface="Calibri" pitchFamily="34" charset="0"/>
              </a:rPr>
              <a:t>てんかんとして発病</a:t>
            </a:r>
          </a:p>
        </p:txBody>
      </p:sp>
      <p:sp>
        <p:nvSpPr>
          <p:cNvPr id="257027" name="Text Box 3"/>
          <p:cNvSpPr txBox="1">
            <a:spLocks noChangeArrowheads="1"/>
          </p:cNvSpPr>
          <p:nvPr/>
        </p:nvSpPr>
        <p:spPr bwMode="auto">
          <a:xfrm>
            <a:off x="4335974" y="3455126"/>
            <a:ext cx="4231179" cy="500238"/>
          </a:xfrm>
          <a:prstGeom prst="rect">
            <a:avLst/>
          </a:prstGeom>
          <a:noFill/>
          <a:ln w="9525">
            <a:solidFill>
              <a:schemeClr val="tx1"/>
            </a:solidFill>
            <a:miter lim="800000"/>
            <a:headEnd/>
            <a:tailEnd/>
          </a:ln>
          <a:effectLst/>
        </p:spPr>
        <p:txBody>
          <a:bodyPr wrap="square" tIns="108000" bIns="108000">
            <a:spAutoFit/>
          </a:bodyPr>
          <a:lstStyle/>
          <a:p>
            <a:pPr marL="0" marR="0" lvl="0" indent="0" algn="ctr" defTabSz="914400" rtl="0" eaLnBrk="1" fontAlgn="base" latinLnBrk="0" hangingPunct="1">
              <a:lnSpc>
                <a:spcPts val="2200"/>
              </a:lnSpc>
              <a:spcBef>
                <a:spcPct val="0"/>
              </a:spcBef>
              <a:spcAft>
                <a:spcPct val="0"/>
              </a:spcAft>
              <a:buClrTx/>
              <a:buSzTx/>
              <a:buFontTx/>
              <a:buNone/>
              <a:tabLst/>
              <a:defRPr/>
            </a:pPr>
            <a:r>
              <a:rPr kumimoji="1" lang="en-US" altLang="ja-JP" sz="2400" b="0" i="0" u="none" strike="noStrike" kern="1200" cap="none" spc="0" normalizeH="0" baseline="0" noProof="0" dirty="0">
                <a:ln>
                  <a:noFill/>
                </a:ln>
                <a:solidFill>
                  <a:srgbClr val="000000"/>
                </a:solidFill>
                <a:effectLst/>
                <a:uLnTx/>
                <a:uFillTx/>
                <a:latin typeface="ＭＳ Ｐゴシック"/>
                <a:ea typeface="ＭＳ Ｐゴシック"/>
                <a:cs typeface="Calibri" pitchFamily="34" charset="0"/>
              </a:rPr>
              <a:t>Rasmussen</a:t>
            </a:r>
            <a:r>
              <a:rPr kumimoji="1" lang="ja-JP" altLang="en-US" sz="2400" b="0" i="0" u="none" strike="noStrike" kern="1200" cap="none" spc="0" normalizeH="0" baseline="0" noProof="0" dirty="0">
                <a:ln>
                  <a:noFill/>
                </a:ln>
                <a:solidFill>
                  <a:srgbClr val="000000"/>
                </a:solidFill>
                <a:effectLst/>
                <a:uLnTx/>
                <a:uFillTx/>
                <a:latin typeface="ＭＳ Ｐゴシック"/>
                <a:ea typeface="ＭＳ Ｐゴシック"/>
                <a:cs typeface="Calibri" pitchFamily="34" charset="0"/>
              </a:rPr>
              <a:t>症候群確診</a:t>
            </a:r>
          </a:p>
        </p:txBody>
      </p:sp>
      <p:sp>
        <p:nvSpPr>
          <p:cNvPr id="257028" name="Text Box 4"/>
          <p:cNvSpPr txBox="1">
            <a:spLocks noChangeArrowheads="1"/>
          </p:cNvSpPr>
          <p:nvPr/>
        </p:nvSpPr>
        <p:spPr bwMode="auto">
          <a:xfrm>
            <a:off x="5004048" y="4554022"/>
            <a:ext cx="1282157" cy="502702"/>
          </a:xfrm>
          <a:prstGeom prst="rect">
            <a:avLst/>
          </a:prstGeom>
          <a:noFill/>
          <a:ln w="9525">
            <a:solidFill>
              <a:schemeClr val="tx1"/>
            </a:solidFill>
            <a:miter lim="800000"/>
            <a:headEnd/>
            <a:tailEnd/>
          </a:ln>
          <a:effectLst/>
        </p:spPr>
        <p:txBody>
          <a:bodyPr wrap="square">
            <a:spAutoFit/>
          </a:bodyPr>
          <a:lstStyle/>
          <a:p>
            <a:pPr marL="0" marR="0" lvl="0" indent="0" algn="l" defTabSz="914400" rtl="0" eaLnBrk="1" fontAlgn="base" latinLnBrk="0" hangingPunct="1">
              <a:lnSpc>
                <a:spcPts val="16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Calibri" pitchFamily="34" charset="0"/>
                <a:ea typeface="ＭＳ Ｐゴシック"/>
                <a:cs typeface="Calibri" pitchFamily="34" charset="0"/>
              </a:rPr>
              <a:t>言語優位半球移動不可能</a:t>
            </a:r>
          </a:p>
        </p:txBody>
      </p:sp>
      <p:sp>
        <p:nvSpPr>
          <p:cNvPr id="257029" name="Text Box 5"/>
          <p:cNvSpPr txBox="1">
            <a:spLocks noChangeArrowheads="1"/>
          </p:cNvSpPr>
          <p:nvPr/>
        </p:nvSpPr>
        <p:spPr bwMode="auto">
          <a:xfrm>
            <a:off x="7463434" y="4020421"/>
            <a:ext cx="1357038" cy="648000"/>
          </a:xfrm>
          <a:prstGeom prst="rect">
            <a:avLst/>
          </a:prstGeom>
          <a:noFill/>
          <a:ln w="9525">
            <a:solidFill>
              <a:schemeClr val="tx1"/>
            </a:solidFill>
            <a:miter lim="800000"/>
            <a:headEnd/>
            <a:tailEnd/>
          </a:ln>
          <a:effectLst/>
        </p:spPr>
        <p:txBody>
          <a:bodyPr wrap="square" anchor="ctr">
            <a:spAutoFit/>
          </a:bodyPr>
          <a:lstStyle/>
          <a:p>
            <a:pPr marL="0" marR="0" lvl="0" indent="0" algn="ctr" defTabSz="914400" rtl="0" eaLnBrk="1" fontAlgn="base" latinLnBrk="0" hangingPunct="1">
              <a:lnSpc>
                <a:spcPts val="16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Calibri" pitchFamily="34" charset="0"/>
                <a:ea typeface="ＭＳ Ｐゴシック"/>
                <a:cs typeface="Calibri" pitchFamily="34" charset="0"/>
              </a:rPr>
              <a:t>年少児・非優位半球障害</a:t>
            </a:r>
            <a:endParaRPr kumimoji="1" lang="en-US" altLang="ja-JP" sz="1600" b="0" i="0" u="none" strike="noStrike" kern="1200" cap="none" spc="0" normalizeH="0" baseline="0" noProof="0" dirty="0">
              <a:ln>
                <a:noFill/>
              </a:ln>
              <a:solidFill>
                <a:srgbClr val="000000"/>
              </a:solidFill>
              <a:effectLst/>
              <a:uLnTx/>
              <a:uFillTx/>
              <a:latin typeface="Calibri" pitchFamily="34" charset="0"/>
              <a:ea typeface="ＭＳ Ｐゴシック"/>
              <a:cs typeface="Calibri" pitchFamily="34" charset="0"/>
            </a:endParaRPr>
          </a:p>
        </p:txBody>
      </p:sp>
      <p:sp>
        <p:nvSpPr>
          <p:cNvPr id="257031" name="Text Box 7"/>
          <p:cNvSpPr txBox="1">
            <a:spLocks noChangeArrowheads="1"/>
          </p:cNvSpPr>
          <p:nvPr/>
        </p:nvSpPr>
        <p:spPr bwMode="auto">
          <a:xfrm>
            <a:off x="3178341" y="5618420"/>
            <a:ext cx="3570208" cy="461665"/>
          </a:xfrm>
          <a:prstGeom prst="rect">
            <a:avLst/>
          </a:prstGeom>
          <a:solidFill>
            <a:srgbClr val="CCFFCC"/>
          </a:solidFill>
          <a:ln w="9525">
            <a:solidFill>
              <a:srgbClr val="00B050"/>
            </a:solid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Calibri" pitchFamily="34" charset="0"/>
                <a:ea typeface="ＭＳ Ｐゴシック"/>
                <a:cs typeface="Calibri" pitchFamily="34" charset="0"/>
              </a:rPr>
              <a:t>機能的半球切除術の追加</a:t>
            </a:r>
          </a:p>
        </p:txBody>
      </p:sp>
      <p:sp>
        <p:nvSpPr>
          <p:cNvPr id="257032" name="Text Box 8"/>
          <p:cNvSpPr txBox="1">
            <a:spLocks noChangeArrowheads="1"/>
          </p:cNvSpPr>
          <p:nvPr/>
        </p:nvSpPr>
        <p:spPr bwMode="auto">
          <a:xfrm>
            <a:off x="7141000" y="5669052"/>
            <a:ext cx="1796925" cy="400110"/>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Calibri" pitchFamily="34" charset="0"/>
                <a:ea typeface="ＭＳ Ｐゴシック"/>
                <a:cs typeface="Calibri" pitchFamily="34" charset="0"/>
              </a:rPr>
              <a:t>単肢麻痺、他</a:t>
            </a:r>
          </a:p>
        </p:txBody>
      </p:sp>
      <p:sp>
        <p:nvSpPr>
          <p:cNvPr id="257033" name="AutoShape 9"/>
          <p:cNvSpPr>
            <a:spLocks noChangeArrowheads="1"/>
          </p:cNvSpPr>
          <p:nvPr/>
        </p:nvSpPr>
        <p:spPr bwMode="auto">
          <a:xfrm>
            <a:off x="2221485" y="630178"/>
            <a:ext cx="431800" cy="204435"/>
          </a:xfrm>
          <a:prstGeom prst="downArrow">
            <a:avLst>
              <a:gd name="adj1" fmla="val 50000"/>
              <a:gd name="adj2" fmla="val 33364"/>
            </a:avLst>
          </a:prstGeom>
          <a:solidFill>
            <a:schemeClr val="tx2">
              <a:lumMod val="20000"/>
              <a:lumOff val="80000"/>
            </a:schemeClr>
          </a:solidFill>
          <a:ln w="9525">
            <a:solidFill>
              <a:schemeClr val="tx1"/>
            </a:solidFill>
            <a:miter lim="800000"/>
            <a:headEnd/>
            <a:tailEnd/>
          </a:ln>
          <a:effectLst/>
        </p:spPr>
        <p:txBody>
          <a:bodyPr vert="eaVert"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ja-JP" sz="24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
        <p:nvSpPr>
          <p:cNvPr id="257035" name="AutoShape 11"/>
          <p:cNvSpPr>
            <a:spLocks noChangeArrowheads="1"/>
          </p:cNvSpPr>
          <p:nvPr/>
        </p:nvSpPr>
        <p:spPr bwMode="auto">
          <a:xfrm rot="5400000">
            <a:off x="-1811112" y="3029036"/>
            <a:ext cx="5281869" cy="626915"/>
          </a:xfrm>
          <a:custGeom>
            <a:avLst/>
            <a:gdLst>
              <a:gd name="G0" fmla="+- 18606 0 0"/>
              <a:gd name="G1" fmla="+- 5280 0 0"/>
              <a:gd name="G2" fmla="+- 21600 0 5280"/>
              <a:gd name="G3" fmla="+- 10800 0 5280"/>
              <a:gd name="G4" fmla="+- 21600 0 18606"/>
              <a:gd name="G5" fmla="*/ G4 G3 10800"/>
              <a:gd name="G6" fmla="+- 21600 0 G5"/>
              <a:gd name="T0" fmla="*/ 18606 w 21600"/>
              <a:gd name="T1" fmla="*/ 0 h 21600"/>
              <a:gd name="T2" fmla="*/ 0 w 21600"/>
              <a:gd name="T3" fmla="*/ 10800 h 21600"/>
              <a:gd name="T4" fmla="*/ 18606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8606" y="0"/>
                </a:moveTo>
                <a:lnTo>
                  <a:pt x="18606" y="5280"/>
                </a:lnTo>
                <a:lnTo>
                  <a:pt x="3375" y="5280"/>
                </a:lnTo>
                <a:lnTo>
                  <a:pt x="3375" y="16320"/>
                </a:lnTo>
                <a:lnTo>
                  <a:pt x="18606" y="16320"/>
                </a:lnTo>
                <a:lnTo>
                  <a:pt x="18606" y="21600"/>
                </a:lnTo>
                <a:lnTo>
                  <a:pt x="21600" y="10800"/>
                </a:lnTo>
                <a:close/>
              </a:path>
              <a:path w="21600" h="21600">
                <a:moveTo>
                  <a:pt x="1350" y="5280"/>
                </a:moveTo>
                <a:lnTo>
                  <a:pt x="1350" y="16320"/>
                </a:lnTo>
                <a:lnTo>
                  <a:pt x="2700" y="16320"/>
                </a:lnTo>
                <a:lnTo>
                  <a:pt x="2700" y="5280"/>
                </a:lnTo>
                <a:close/>
              </a:path>
              <a:path w="21600" h="21600">
                <a:moveTo>
                  <a:pt x="0" y="5280"/>
                </a:moveTo>
                <a:lnTo>
                  <a:pt x="0" y="16320"/>
                </a:lnTo>
                <a:lnTo>
                  <a:pt x="675" y="16320"/>
                </a:lnTo>
                <a:lnTo>
                  <a:pt x="675" y="5280"/>
                </a:lnTo>
                <a:close/>
              </a:path>
            </a:pathLst>
          </a:custGeom>
          <a:solidFill>
            <a:srgbClr val="FFCCFF"/>
          </a:solidFill>
          <a:ln w="9525">
            <a:solidFill>
              <a:schemeClr val="tx1"/>
            </a:solidFill>
            <a:miter lim="800000"/>
            <a:headEnd/>
            <a:tailEnd/>
          </a:ln>
          <a:effec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
        <p:nvSpPr>
          <p:cNvPr id="257037" name="AutoShape 13"/>
          <p:cNvSpPr>
            <a:spLocks noChangeArrowheads="1"/>
          </p:cNvSpPr>
          <p:nvPr/>
        </p:nvSpPr>
        <p:spPr bwMode="auto">
          <a:xfrm>
            <a:off x="8172400" y="5440699"/>
            <a:ext cx="431800" cy="228353"/>
          </a:xfrm>
          <a:prstGeom prst="downArrow">
            <a:avLst>
              <a:gd name="adj1" fmla="val 50000"/>
              <a:gd name="adj2" fmla="val 37500"/>
            </a:avLst>
          </a:prstGeom>
          <a:solidFill>
            <a:srgbClr val="CCFFCC"/>
          </a:solidFill>
          <a:ln w="9525">
            <a:solidFill>
              <a:schemeClr val="tx1"/>
            </a:solidFill>
            <a:miter lim="800000"/>
            <a:headEnd/>
            <a:tailEnd/>
          </a:ln>
          <a:effectLst/>
        </p:spPr>
        <p:txBody>
          <a:bodyPr vert="eaVert"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ja-JP" sz="24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
        <p:nvSpPr>
          <p:cNvPr id="257041" name="Text Box 17"/>
          <p:cNvSpPr txBox="1">
            <a:spLocks noChangeArrowheads="1"/>
          </p:cNvSpPr>
          <p:nvPr/>
        </p:nvSpPr>
        <p:spPr bwMode="auto">
          <a:xfrm rot="16200000">
            <a:off x="-164329" y="3353184"/>
            <a:ext cx="1978427" cy="461665"/>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400" b="0" i="0" u="none" strike="noStrike" kern="1200" cap="none" spc="0" normalizeH="0" baseline="0" noProof="0" dirty="0">
                <a:ln>
                  <a:noFill/>
                </a:ln>
                <a:solidFill>
                  <a:srgbClr val="000000"/>
                </a:solidFill>
                <a:effectLst/>
                <a:uLnTx/>
                <a:uFillTx/>
                <a:latin typeface="Calibri" pitchFamily="34" charset="0"/>
                <a:ea typeface="ＭＳ Ｐゴシック"/>
                <a:cs typeface="Calibri" pitchFamily="34" charset="0"/>
              </a:rPr>
              <a:t>抗てんかん薬</a:t>
            </a:r>
          </a:p>
        </p:txBody>
      </p:sp>
      <p:sp>
        <p:nvSpPr>
          <p:cNvPr id="19" name="Text Box 5"/>
          <p:cNvSpPr txBox="1">
            <a:spLocks noChangeArrowheads="1"/>
          </p:cNvSpPr>
          <p:nvPr/>
        </p:nvSpPr>
        <p:spPr bwMode="auto">
          <a:xfrm>
            <a:off x="5004048" y="4020421"/>
            <a:ext cx="2459385" cy="504000"/>
          </a:xfrm>
          <a:prstGeom prst="rect">
            <a:avLst/>
          </a:prstGeom>
          <a:noFill/>
          <a:ln w="9525">
            <a:solidFill>
              <a:schemeClr val="tx1"/>
            </a:solidFill>
            <a:miter lim="800000"/>
            <a:headEnd/>
            <a:tailEnd/>
          </a:ln>
          <a:effectLst/>
        </p:spPr>
        <p:txBody>
          <a:bodyPr wrap="square" anchor="ctr">
            <a:spAutoFit/>
          </a:bodyPr>
          <a:lstStyle/>
          <a:p>
            <a:pPr marL="0" marR="0" lvl="0" indent="0" algn="ctr" defTabSz="914400" rtl="0" eaLnBrk="1" fontAlgn="base" latinLnBrk="0" hangingPunct="1">
              <a:lnSpc>
                <a:spcPts val="16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Calibri" pitchFamily="34" charset="0"/>
                <a:ea typeface="ＭＳ Ｐゴシック"/>
                <a:cs typeface="Calibri" pitchFamily="34" charset="0"/>
              </a:rPr>
              <a:t>年少児・優位半球障害</a:t>
            </a:r>
          </a:p>
        </p:txBody>
      </p:sp>
      <p:sp>
        <p:nvSpPr>
          <p:cNvPr id="21" name="AutoShape 10"/>
          <p:cNvSpPr>
            <a:spLocks noChangeArrowheads="1"/>
          </p:cNvSpPr>
          <p:nvPr/>
        </p:nvSpPr>
        <p:spPr bwMode="auto">
          <a:xfrm rot="5400000">
            <a:off x="6820466" y="5691481"/>
            <a:ext cx="306351" cy="334716"/>
          </a:xfrm>
          <a:prstGeom prst="downArrow">
            <a:avLst>
              <a:gd name="adj1" fmla="val 55724"/>
              <a:gd name="adj2" fmla="val 51847"/>
            </a:avLst>
          </a:prstGeom>
          <a:solidFill>
            <a:srgbClr val="CCFFCC"/>
          </a:solidFill>
          <a:ln w="9525">
            <a:solidFill>
              <a:schemeClr val="tx1"/>
            </a:solidFill>
            <a:miter lim="800000"/>
            <a:headEnd/>
            <a:tailEnd/>
          </a:ln>
          <a:effectLst/>
        </p:spPr>
        <p:txBody>
          <a:bodyPr vert="eaVert"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ja-JP" sz="24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
        <p:nvSpPr>
          <p:cNvPr id="4" name="正方形/長方形 3"/>
          <p:cNvSpPr/>
          <p:nvPr/>
        </p:nvSpPr>
        <p:spPr>
          <a:xfrm>
            <a:off x="4613306" y="2748154"/>
            <a:ext cx="3345799" cy="400110"/>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FF0000"/>
                </a:solidFill>
                <a:effectLst/>
                <a:uLnTx/>
                <a:uFillTx/>
                <a:latin typeface="Calibri" pitchFamily="34" charset="0"/>
                <a:ea typeface="ＭＳ Ｐゴシック"/>
                <a:cs typeface="Calibri" pitchFamily="34" charset="0"/>
              </a:rPr>
              <a:t>一側皮質の障害症状・萎縮</a:t>
            </a:r>
            <a:endParaRPr kumimoji="1" lang="en-US" altLang="ja-JP" sz="2000" b="0" i="0" u="none" strike="noStrike" kern="1200" cap="none" spc="0" normalizeH="0" baseline="0" noProof="0" dirty="0">
              <a:ln>
                <a:noFill/>
              </a:ln>
              <a:solidFill>
                <a:srgbClr val="FF0000"/>
              </a:solidFill>
              <a:effectLst/>
              <a:uLnTx/>
              <a:uFillTx/>
              <a:latin typeface="Calibri" pitchFamily="34" charset="0"/>
              <a:ea typeface="ＭＳ Ｐゴシック"/>
              <a:cs typeface="Calibri" pitchFamily="34" charset="0"/>
            </a:endParaRPr>
          </a:p>
        </p:txBody>
      </p:sp>
      <p:sp>
        <p:nvSpPr>
          <p:cNvPr id="22" name="AutoShape 9"/>
          <p:cNvSpPr>
            <a:spLocks noChangeArrowheads="1"/>
          </p:cNvSpPr>
          <p:nvPr/>
        </p:nvSpPr>
        <p:spPr bwMode="auto">
          <a:xfrm>
            <a:off x="6070306" y="3143739"/>
            <a:ext cx="431800" cy="272317"/>
          </a:xfrm>
          <a:prstGeom prst="downArrow">
            <a:avLst>
              <a:gd name="adj1" fmla="val 50000"/>
              <a:gd name="adj2" fmla="val 33364"/>
            </a:avLst>
          </a:prstGeom>
          <a:solidFill>
            <a:srgbClr val="CCFFCC"/>
          </a:solidFill>
          <a:ln w="9525">
            <a:solidFill>
              <a:schemeClr val="tx1"/>
            </a:solidFill>
            <a:miter lim="800000"/>
            <a:headEnd/>
            <a:tailEnd/>
          </a:ln>
          <a:effectLst/>
        </p:spPr>
        <p:txBody>
          <a:bodyPr vert="eaVert"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ja-JP" sz="24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
        <p:nvSpPr>
          <p:cNvPr id="25" name="Text Box 3"/>
          <p:cNvSpPr txBox="1">
            <a:spLocks noChangeArrowheads="1"/>
          </p:cNvSpPr>
          <p:nvPr/>
        </p:nvSpPr>
        <p:spPr bwMode="auto">
          <a:xfrm>
            <a:off x="3542004" y="1662733"/>
            <a:ext cx="4296807" cy="461665"/>
          </a:xfrm>
          <a:prstGeom prst="rect">
            <a:avLst/>
          </a:prstGeom>
          <a:noFill/>
          <a:ln w="19050">
            <a:solidFill>
              <a:srgbClr val="00B050"/>
            </a:solidFill>
            <a:miter lim="800000"/>
            <a:headEnd/>
            <a:tailEnd/>
          </a:ln>
          <a:effectLst/>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Calibri" pitchFamily="34" charset="0"/>
                <a:ea typeface="ＭＳ Ｐゴシック"/>
                <a:cs typeface="Calibri" pitchFamily="34" charset="0"/>
              </a:rPr>
              <a:t>Rasmussen</a:t>
            </a:r>
            <a:r>
              <a:rPr kumimoji="1" lang="ja-JP" altLang="en-US" sz="2400" b="0" i="0" u="none" strike="noStrike" kern="1200" cap="none" spc="0" normalizeH="0" baseline="0" noProof="0" dirty="0">
                <a:ln>
                  <a:noFill/>
                </a:ln>
                <a:solidFill>
                  <a:prstClr val="black"/>
                </a:solidFill>
                <a:effectLst/>
                <a:uLnTx/>
                <a:uFillTx/>
                <a:latin typeface="Calibri" pitchFamily="34" charset="0"/>
                <a:ea typeface="ＭＳ Ｐゴシック"/>
                <a:cs typeface="Calibri" pitchFamily="34" charset="0"/>
              </a:rPr>
              <a:t>症候群の疑い</a:t>
            </a:r>
          </a:p>
        </p:txBody>
      </p:sp>
      <p:sp>
        <p:nvSpPr>
          <p:cNvPr id="3" name="テキスト ボックス 2"/>
          <p:cNvSpPr txBox="1"/>
          <p:nvPr/>
        </p:nvSpPr>
        <p:spPr>
          <a:xfrm>
            <a:off x="4467939" y="347616"/>
            <a:ext cx="4136261" cy="707886"/>
          </a:xfrm>
          <a:prstGeom prst="rect">
            <a:avLst/>
          </a:prstGeom>
          <a:noFill/>
          <a:ln>
            <a:solidFill>
              <a:srgbClr val="FF0000"/>
            </a:solidFill>
          </a:ln>
        </p:spPr>
        <p:txBody>
          <a:bodyPr wrap="none" rtlCol="0">
            <a:spAutoFit/>
          </a:bodyPr>
          <a:lstStyle/>
          <a:p>
            <a:pPr marL="144000" marR="0" lvl="0" indent="-144000" algn="l" defTabSz="914400" rtl="0" eaLnBrk="1" fontAlgn="base" latinLnBrk="0" hangingPunct="1">
              <a:lnSpc>
                <a:spcPct val="100000"/>
              </a:lnSpc>
              <a:spcBef>
                <a:spcPct val="0"/>
              </a:spcBef>
              <a:spcAft>
                <a:spcPct val="0"/>
              </a:spcAft>
              <a:buClrTx/>
              <a:buSzTx/>
              <a:buFont typeface="Arial" pitchFamily="34" charset="0"/>
              <a:buChar char="•"/>
              <a:tabLst/>
              <a:defRPr/>
            </a:pPr>
            <a:r>
              <a:rPr kumimoji="1" lang="ja-JP" altLang="en-US" sz="2000" b="0" i="0" u="none" strike="noStrike" kern="1200" cap="none" spc="0" normalizeH="0" baseline="0" noProof="0" dirty="0">
                <a:ln>
                  <a:noFill/>
                </a:ln>
                <a:solidFill>
                  <a:srgbClr val="FF0000"/>
                </a:solidFill>
                <a:effectLst/>
                <a:uLnTx/>
                <a:uFillTx/>
                <a:latin typeface="Calibri" pitchFamily="34" charset="0"/>
                <a:ea typeface="ＭＳ Ｐゴシック"/>
                <a:cs typeface="Calibri" pitchFamily="34" charset="0"/>
              </a:rPr>
              <a:t>髄液免疫マーカー</a:t>
            </a:r>
            <a:r>
              <a:rPr kumimoji="1" lang="en-US" altLang="ja-JP" sz="2000" b="0" i="0" u="none" strike="noStrike" kern="1200" cap="none" spc="0" normalizeH="0" baseline="0" noProof="0" dirty="0">
                <a:ln>
                  <a:noFill/>
                </a:ln>
                <a:solidFill>
                  <a:srgbClr val="FF0000"/>
                </a:solidFill>
                <a:effectLst/>
                <a:uLnTx/>
                <a:uFillTx/>
                <a:latin typeface="Calibri" pitchFamily="34" charset="0"/>
                <a:ea typeface="ＭＳ Ｐゴシック"/>
                <a:cs typeface="Calibri" pitchFamily="34" charset="0"/>
              </a:rPr>
              <a:t>(Granzyme B, </a:t>
            </a:r>
            <a:r>
              <a:rPr kumimoji="1" lang="en-US" altLang="ja-JP" sz="2000" b="0" i="0" u="none" strike="noStrike" kern="1200" cap="none" spc="0" normalizeH="0" baseline="0" noProof="0" dirty="0" err="1">
                <a:ln>
                  <a:noFill/>
                </a:ln>
                <a:solidFill>
                  <a:srgbClr val="FF0000"/>
                </a:solidFill>
                <a:effectLst/>
                <a:uLnTx/>
                <a:uFillTx/>
                <a:latin typeface="Calibri" pitchFamily="34" charset="0"/>
                <a:ea typeface="ＭＳ Ｐゴシック"/>
                <a:cs typeface="Calibri" pitchFamily="34" charset="0"/>
              </a:rPr>
              <a:t>etc</a:t>
            </a:r>
            <a:r>
              <a:rPr kumimoji="1" lang="en-US" altLang="ja-JP" sz="2000" b="0" i="0" u="none" strike="noStrike" kern="1200" cap="none" spc="0" normalizeH="0" baseline="0" noProof="0" dirty="0">
                <a:ln>
                  <a:noFill/>
                </a:ln>
                <a:solidFill>
                  <a:srgbClr val="FF0000"/>
                </a:solidFill>
                <a:effectLst/>
                <a:uLnTx/>
                <a:uFillTx/>
                <a:latin typeface="Calibri" pitchFamily="34" charset="0"/>
                <a:ea typeface="ＭＳ Ｐゴシック"/>
                <a:cs typeface="Calibri" pitchFamily="34" charset="0"/>
              </a:rPr>
              <a:t>)</a:t>
            </a:r>
          </a:p>
          <a:p>
            <a:pPr marL="144000" marR="0" lvl="0" indent="-144000" algn="l" defTabSz="914400" rtl="0" eaLnBrk="1" fontAlgn="base" latinLnBrk="0" hangingPunct="1">
              <a:lnSpc>
                <a:spcPct val="100000"/>
              </a:lnSpc>
              <a:spcBef>
                <a:spcPct val="0"/>
              </a:spcBef>
              <a:spcAft>
                <a:spcPct val="0"/>
              </a:spcAft>
              <a:buClrTx/>
              <a:buSzTx/>
              <a:buFont typeface="Arial" pitchFamily="34" charset="0"/>
              <a:buChar char="•"/>
              <a:tabLst/>
              <a:defRPr/>
            </a:pPr>
            <a:r>
              <a:rPr kumimoji="1" lang="en-US" altLang="ja-JP" sz="2000" b="0" i="0" u="none" strike="noStrike" kern="1200" cap="none" spc="0" normalizeH="0" baseline="0" noProof="0" dirty="0">
                <a:ln>
                  <a:noFill/>
                </a:ln>
                <a:solidFill>
                  <a:srgbClr val="FF0000"/>
                </a:solidFill>
                <a:effectLst/>
                <a:uLnTx/>
                <a:uFillTx/>
                <a:latin typeface="Calibri" pitchFamily="34" charset="0"/>
                <a:ea typeface="ＭＳ Ｐゴシック"/>
                <a:cs typeface="Calibri" pitchFamily="34" charset="0"/>
              </a:rPr>
              <a:t>MRI</a:t>
            </a:r>
            <a:r>
              <a:rPr kumimoji="1" lang="ja-JP" altLang="en-US" sz="2000" b="0" i="0" u="none" strike="noStrike" kern="1200" cap="none" spc="0" normalizeH="0" baseline="0" noProof="0" dirty="0">
                <a:ln>
                  <a:noFill/>
                </a:ln>
                <a:solidFill>
                  <a:srgbClr val="FF0000"/>
                </a:solidFill>
                <a:effectLst/>
                <a:uLnTx/>
                <a:uFillTx/>
                <a:latin typeface="Calibri" pitchFamily="34" charset="0"/>
                <a:ea typeface="ＭＳ Ｐゴシック"/>
                <a:cs typeface="Calibri" pitchFamily="34" charset="0"/>
              </a:rPr>
              <a:t>高信号病変</a:t>
            </a:r>
          </a:p>
        </p:txBody>
      </p:sp>
      <p:sp>
        <p:nvSpPr>
          <p:cNvPr id="28" name="AutoShape 9"/>
          <p:cNvSpPr>
            <a:spLocks noChangeArrowheads="1"/>
          </p:cNvSpPr>
          <p:nvPr/>
        </p:nvSpPr>
        <p:spPr bwMode="auto">
          <a:xfrm>
            <a:off x="6009515" y="1137774"/>
            <a:ext cx="553383" cy="389719"/>
          </a:xfrm>
          <a:prstGeom prst="downArrow">
            <a:avLst>
              <a:gd name="adj1" fmla="val 50000"/>
              <a:gd name="adj2" fmla="val 33364"/>
            </a:avLst>
          </a:prstGeom>
          <a:solidFill>
            <a:srgbClr val="FFFF00"/>
          </a:solidFill>
          <a:ln w="28575">
            <a:solidFill>
              <a:schemeClr val="accent1"/>
            </a:solidFill>
            <a:miter lim="800000"/>
            <a:headEnd/>
            <a:tailEnd/>
          </a:ln>
          <a:effectLst/>
        </p:spPr>
        <p:txBody>
          <a:bodyPr vert="eaVert"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ja-JP" sz="24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
        <p:nvSpPr>
          <p:cNvPr id="29" name="Text Box 2"/>
          <p:cNvSpPr txBox="1">
            <a:spLocks noChangeArrowheads="1"/>
          </p:cNvSpPr>
          <p:nvPr/>
        </p:nvSpPr>
        <p:spPr bwMode="auto">
          <a:xfrm>
            <a:off x="1258257" y="932781"/>
            <a:ext cx="2581012" cy="400110"/>
          </a:xfrm>
          <a:prstGeom prst="rect">
            <a:avLst/>
          </a:prstGeom>
          <a:noFill/>
          <a:ln w="9525">
            <a:solidFill>
              <a:schemeClr val="tx1"/>
            </a:solidFill>
            <a:miter lim="800000"/>
            <a:headEnd/>
            <a:tailEnd/>
          </a:ln>
          <a:effectLst/>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Calibri" pitchFamily="34" charset="0"/>
                <a:ea typeface="ＭＳ Ｐゴシック"/>
                <a:cs typeface="Calibri" pitchFamily="34" charset="0"/>
              </a:rPr>
              <a:t>難治てんかん発作</a:t>
            </a:r>
          </a:p>
        </p:txBody>
      </p:sp>
      <p:sp>
        <p:nvSpPr>
          <p:cNvPr id="30" name="AutoShape 9"/>
          <p:cNvSpPr>
            <a:spLocks noChangeArrowheads="1"/>
          </p:cNvSpPr>
          <p:nvPr/>
        </p:nvSpPr>
        <p:spPr bwMode="auto">
          <a:xfrm rot="14907043">
            <a:off x="3890644" y="732491"/>
            <a:ext cx="431800" cy="268919"/>
          </a:xfrm>
          <a:prstGeom prst="downArrow">
            <a:avLst>
              <a:gd name="adj1" fmla="val 50000"/>
              <a:gd name="adj2" fmla="val 33364"/>
            </a:avLst>
          </a:prstGeom>
          <a:solidFill>
            <a:schemeClr val="tx2">
              <a:lumMod val="20000"/>
              <a:lumOff val="80000"/>
            </a:schemeClr>
          </a:solidFill>
          <a:ln w="9525">
            <a:solidFill>
              <a:schemeClr val="tx1"/>
            </a:solidFill>
            <a:miter lim="800000"/>
            <a:headEnd/>
            <a:tailEnd/>
          </a:ln>
          <a:effectLst/>
        </p:spPr>
        <p:txBody>
          <a:bodyPr vert="eaVert"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ja-JP" sz="24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
        <p:nvSpPr>
          <p:cNvPr id="33" name="Text Box 5"/>
          <p:cNvSpPr txBox="1">
            <a:spLocks noChangeArrowheads="1"/>
          </p:cNvSpPr>
          <p:nvPr/>
        </p:nvSpPr>
        <p:spPr bwMode="auto">
          <a:xfrm>
            <a:off x="4274122" y="4021719"/>
            <a:ext cx="711243" cy="502702"/>
          </a:xfrm>
          <a:prstGeom prst="rect">
            <a:avLst/>
          </a:prstGeom>
          <a:noFill/>
          <a:ln w="9525">
            <a:solidFill>
              <a:schemeClr val="tx1"/>
            </a:solidFill>
            <a:miter lim="800000"/>
            <a:headEnd/>
            <a:tailEnd/>
          </a:ln>
          <a:effectLst/>
        </p:spPr>
        <p:txBody>
          <a:bodyPr wrap="square" anchor="ctr">
            <a:spAutoFit/>
          </a:bodyPr>
          <a:lstStyle/>
          <a:p>
            <a:pPr marL="0" marR="0" lvl="0" indent="0" algn="ctr" defTabSz="914400" rtl="0" eaLnBrk="1" fontAlgn="base" latinLnBrk="0" hangingPunct="1">
              <a:lnSpc>
                <a:spcPts val="1600"/>
              </a:lnSpc>
              <a:spcBef>
                <a:spcPct val="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Calibri" pitchFamily="34" charset="0"/>
                <a:ea typeface="ＭＳ Ｐゴシック"/>
                <a:cs typeface="Calibri" pitchFamily="34" charset="0"/>
              </a:rPr>
              <a:t>年長児</a:t>
            </a:r>
          </a:p>
        </p:txBody>
      </p:sp>
      <p:sp>
        <p:nvSpPr>
          <p:cNvPr id="10" name="正方形/長方形 9"/>
          <p:cNvSpPr/>
          <p:nvPr/>
        </p:nvSpPr>
        <p:spPr>
          <a:xfrm>
            <a:off x="6371573" y="5266411"/>
            <a:ext cx="2344845" cy="108000"/>
          </a:xfrm>
          <a:prstGeom prst="rect">
            <a:avLst/>
          </a:prstGeom>
          <a:solidFill>
            <a:srgbClr val="CCFFCC"/>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prstClr val="white"/>
              </a:solidFill>
              <a:effectLst/>
              <a:uLnTx/>
              <a:uFillTx/>
              <a:latin typeface="Times New Roman"/>
              <a:ea typeface="ＭＳ Ｐゴシック"/>
              <a:cs typeface="+mn-cs"/>
            </a:endParaRPr>
          </a:p>
        </p:txBody>
      </p:sp>
      <p:sp>
        <p:nvSpPr>
          <p:cNvPr id="35" name="正方形/長方形 34"/>
          <p:cNvSpPr/>
          <p:nvPr/>
        </p:nvSpPr>
        <p:spPr>
          <a:xfrm>
            <a:off x="4178388" y="5074205"/>
            <a:ext cx="4546349" cy="108000"/>
          </a:xfrm>
          <a:prstGeom prst="rect">
            <a:avLst/>
          </a:prstGeom>
          <a:solidFill>
            <a:srgbClr val="FFFF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prstClr val="white"/>
              </a:solidFill>
              <a:effectLst/>
              <a:uLnTx/>
              <a:uFillTx/>
              <a:latin typeface="Times New Roman"/>
              <a:ea typeface="ＭＳ Ｐゴシック"/>
              <a:cs typeface="+mn-cs"/>
            </a:endParaRPr>
          </a:p>
        </p:txBody>
      </p:sp>
      <p:sp>
        <p:nvSpPr>
          <p:cNvPr id="36" name="Text Box 4"/>
          <p:cNvSpPr txBox="1">
            <a:spLocks noChangeArrowheads="1"/>
          </p:cNvSpPr>
          <p:nvPr/>
        </p:nvSpPr>
        <p:spPr bwMode="auto">
          <a:xfrm>
            <a:off x="6286206" y="4554022"/>
            <a:ext cx="1177227" cy="502702"/>
          </a:xfrm>
          <a:prstGeom prst="rect">
            <a:avLst/>
          </a:prstGeom>
          <a:noFill/>
          <a:ln w="9525">
            <a:solidFill>
              <a:schemeClr val="tx1"/>
            </a:solidFill>
            <a:miter lim="800000"/>
            <a:headEnd/>
            <a:tailEnd/>
          </a:ln>
          <a:effectLst/>
        </p:spPr>
        <p:txBody>
          <a:bodyPr wrap="square">
            <a:spAutoFit/>
          </a:bodyPr>
          <a:lstStyle/>
          <a:p>
            <a:pPr marL="0" marR="0" lvl="0" indent="0" algn="l" defTabSz="914400" rtl="0" eaLnBrk="1" fontAlgn="base" latinLnBrk="0" hangingPunct="1">
              <a:lnSpc>
                <a:spcPts val="16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rgbClr val="000000"/>
                </a:solidFill>
                <a:effectLst/>
                <a:uLnTx/>
                <a:uFillTx/>
                <a:latin typeface="Calibri" pitchFamily="34" charset="0"/>
                <a:ea typeface="ＭＳ Ｐゴシック"/>
                <a:cs typeface="Calibri" pitchFamily="34" charset="0"/>
              </a:rPr>
              <a:t>言語優位半球移動可能</a:t>
            </a:r>
          </a:p>
        </p:txBody>
      </p:sp>
      <p:grpSp>
        <p:nvGrpSpPr>
          <p:cNvPr id="11" name="グループ化 10"/>
          <p:cNvGrpSpPr/>
          <p:nvPr/>
        </p:nvGrpSpPr>
        <p:grpSpPr>
          <a:xfrm>
            <a:off x="1149624" y="1650493"/>
            <a:ext cx="3369355" cy="3669918"/>
            <a:chOff x="1136410" y="1771336"/>
            <a:chExt cx="3369355" cy="3669918"/>
          </a:xfrm>
        </p:grpSpPr>
        <p:sp>
          <p:nvSpPr>
            <p:cNvPr id="31" name="AutoShape 9"/>
            <p:cNvSpPr>
              <a:spLocks noChangeArrowheads="1"/>
            </p:cNvSpPr>
            <p:nvPr/>
          </p:nvSpPr>
          <p:spPr bwMode="auto">
            <a:xfrm rot="16200000">
              <a:off x="4114241" y="2868047"/>
              <a:ext cx="393329" cy="389719"/>
            </a:xfrm>
            <a:prstGeom prst="downArrow">
              <a:avLst>
                <a:gd name="adj1" fmla="val 50000"/>
                <a:gd name="adj2" fmla="val 33364"/>
              </a:avLst>
            </a:prstGeom>
            <a:solidFill>
              <a:srgbClr val="FFFF00"/>
            </a:solidFill>
            <a:ln w="28575">
              <a:solidFill>
                <a:schemeClr val="accent1"/>
              </a:solidFill>
              <a:miter lim="800000"/>
              <a:headEnd/>
              <a:tailEnd/>
            </a:ln>
            <a:effectLst/>
          </p:spPr>
          <p:txBody>
            <a:bodyPr vert="eaVert"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ja-JP" sz="24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grpSp>
          <p:nvGrpSpPr>
            <p:cNvPr id="7" name="グループ化 6"/>
            <p:cNvGrpSpPr/>
            <p:nvPr/>
          </p:nvGrpSpPr>
          <p:grpSpPr>
            <a:xfrm>
              <a:off x="1136410" y="1771336"/>
              <a:ext cx="3010289" cy="3669918"/>
              <a:chOff x="1136410" y="1771336"/>
              <a:chExt cx="3010289" cy="3669918"/>
            </a:xfrm>
          </p:grpSpPr>
          <p:sp>
            <p:nvSpPr>
              <p:cNvPr id="2" name="左矢印 1"/>
              <p:cNvSpPr/>
              <p:nvPr/>
            </p:nvSpPr>
            <p:spPr>
              <a:xfrm rot="16200000">
                <a:off x="3471694" y="2290754"/>
                <a:ext cx="431311" cy="574042"/>
              </a:xfrm>
              <a:prstGeom prst="leftArrow">
                <a:avLst>
                  <a:gd name="adj1" fmla="val 48781"/>
                  <a:gd name="adj2" fmla="val 50111"/>
                </a:avLst>
              </a:prstGeom>
              <a:solidFill>
                <a:srgbClr val="FFFF00"/>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400" b="0" i="0" u="none" strike="noStrike" kern="1200" cap="none" spc="0" normalizeH="0" baseline="0" noProof="0" dirty="0">
                  <a:ln>
                    <a:noFill/>
                  </a:ln>
                  <a:solidFill>
                    <a:prstClr val="black"/>
                  </a:solidFill>
                  <a:effectLst/>
                  <a:uLnTx/>
                  <a:uFillTx/>
                  <a:latin typeface="Times New Roman"/>
                  <a:ea typeface="ＭＳ Ｐゴシック"/>
                  <a:cs typeface="+mn-cs"/>
                </a:endParaRPr>
              </a:p>
            </p:txBody>
          </p:sp>
          <p:sp>
            <p:nvSpPr>
              <p:cNvPr id="8" name="正方形/長方形 7"/>
              <p:cNvSpPr/>
              <p:nvPr/>
            </p:nvSpPr>
            <p:spPr>
              <a:xfrm>
                <a:off x="1258257" y="2866243"/>
                <a:ext cx="2716113" cy="1461939"/>
              </a:xfrm>
              <a:prstGeom prst="rect">
                <a:avLst/>
              </a:prstGeom>
              <a:ln w="28575">
                <a:solidFill>
                  <a:schemeClr val="accent1"/>
                </a:solidFill>
              </a:ln>
            </p:spPr>
            <p:txBody>
              <a:bodyPr wrap="square">
                <a:spAutoFit/>
              </a:bodyPr>
              <a:lstStyle/>
              <a:p>
                <a:pPr marL="0" marR="0" lvl="0" indent="0" algn="l" defTabSz="914400" rtl="0" eaLnBrk="1" fontAlgn="base" latinLnBrk="0" hangingPunct="1">
                  <a:lnSpc>
                    <a:spcPct val="100000"/>
                  </a:lnSpc>
                  <a:spcBef>
                    <a:spcPct val="0"/>
                  </a:spcBef>
                  <a:spcAft>
                    <a:spcPts val="60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ＭＳ Ｐゴシック"/>
                    <a:ea typeface="ＭＳ Ｐゴシック"/>
                    <a:cs typeface="Arial" pitchFamily="34" charset="0"/>
                  </a:rPr>
                  <a:t>免疫修飾治療</a:t>
                </a:r>
                <a:endParaRPr kumimoji="1" lang="en-US" altLang="ja-JP" sz="2400" b="0" i="0" u="none" strike="noStrike" kern="1200" cap="none" spc="0" normalizeH="0" baseline="0" noProof="0" dirty="0">
                  <a:ln>
                    <a:noFill/>
                  </a:ln>
                  <a:solidFill>
                    <a:prstClr val="black"/>
                  </a:solidFill>
                  <a:effectLst/>
                  <a:uLnTx/>
                  <a:uFillTx/>
                  <a:latin typeface="ＭＳ Ｐゴシック"/>
                  <a:ea typeface="ＭＳ Ｐゴシック"/>
                  <a:cs typeface="Arial" pitchFamily="34" charset="0"/>
                </a:endParaRPr>
              </a:p>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defRPr/>
                </a:pPr>
                <a:r>
                  <a:rPr kumimoji="1" lang="ja-JP" altLang="en-US" sz="2000" b="0" i="0" u="none" strike="noStrike" kern="1200" cap="none" spc="0" normalizeH="0" baseline="0" noProof="0" dirty="0">
                    <a:ln>
                      <a:noFill/>
                    </a:ln>
                    <a:solidFill>
                      <a:prstClr val="black"/>
                    </a:solidFill>
                    <a:effectLst/>
                    <a:uLnTx/>
                    <a:uFillTx/>
                    <a:latin typeface="Arial" pitchFamily="34" charset="0"/>
                    <a:ea typeface="ＭＳ Ｐゴシック"/>
                    <a:cs typeface="Arial" pitchFamily="34" charset="0"/>
                  </a:rPr>
                  <a:t>定期メチルプレドニゾロンパルス治療</a:t>
                </a:r>
                <a:endParaRPr kumimoji="1" lang="en-US" altLang="ja-JP" sz="2000" b="0" i="0" u="none" strike="noStrike" kern="1200" cap="none" spc="0" normalizeH="0" baseline="0" noProof="0" dirty="0">
                  <a:ln>
                    <a:noFill/>
                  </a:ln>
                  <a:solidFill>
                    <a:prstClr val="black"/>
                  </a:solidFill>
                  <a:effectLst/>
                  <a:uLnTx/>
                  <a:uFillTx/>
                  <a:latin typeface="Arial" pitchFamily="34" charset="0"/>
                  <a:ea typeface="ＭＳ Ｐゴシック"/>
                  <a:cs typeface="Arial" pitchFamily="34" charset="0"/>
                </a:endParaRPr>
              </a:p>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defRPr/>
                </a:pPr>
                <a:r>
                  <a:rPr kumimoji="1" lang="ja-JP" altLang="en-US" sz="2000" b="0" i="0" u="none" strike="noStrike" kern="1200" cap="none" spc="0" normalizeH="0" baseline="0" noProof="0" dirty="0">
                    <a:ln>
                      <a:noFill/>
                    </a:ln>
                    <a:solidFill>
                      <a:prstClr val="black"/>
                    </a:solidFill>
                    <a:effectLst/>
                    <a:uLnTx/>
                    <a:uFillTx/>
                    <a:latin typeface="Arial" pitchFamily="34" charset="0"/>
                    <a:ea typeface="ＭＳ Ｐゴシック"/>
                    <a:cs typeface="Arial" pitchFamily="34" charset="0"/>
                  </a:rPr>
                  <a:t>タクロリムス治療</a:t>
                </a:r>
                <a:endParaRPr kumimoji="1" lang="ja-JP" altLang="en-US" sz="2400" b="0" i="0" u="none" strike="noStrike" kern="1200" cap="none" spc="0" normalizeH="0" baseline="0" noProof="0" dirty="0">
                  <a:ln>
                    <a:noFill/>
                  </a:ln>
                  <a:solidFill>
                    <a:prstClr val="black"/>
                  </a:solidFill>
                  <a:effectLst/>
                  <a:uLnTx/>
                  <a:uFillTx/>
                  <a:latin typeface="Times New Roman"/>
                  <a:ea typeface="ＭＳ Ｐゴシック"/>
                  <a:cs typeface="+mn-cs"/>
                </a:endParaRPr>
              </a:p>
            </p:txBody>
          </p:sp>
          <p:sp>
            <p:nvSpPr>
              <p:cNvPr id="9" name="曲折矢印 8"/>
              <p:cNvSpPr/>
              <p:nvPr/>
            </p:nvSpPr>
            <p:spPr>
              <a:xfrm rot="16200000">
                <a:off x="2850237" y="4144793"/>
                <a:ext cx="1020589" cy="1572334"/>
              </a:xfrm>
              <a:prstGeom prst="bentArrow">
                <a:avLst>
                  <a:gd name="adj1" fmla="val 25000"/>
                  <a:gd name="adj2" fmla="val 41473"/>
                  <a:gd name="adj3" fmla="val 30642"/>
                  <a:gd name="adj4" fmla="val 1726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prstClr val="black"/>
                  </a:solidFill>
                  <a:effectLst/>
                  <a:uLnTx/>
                  <a:uFillTx/>
                  <a:latin typeface="Times New Roman"/>
                  <a:ea typeface="ＭＳ Ｐゴシック"/>
                  <a:cs typeface="+mn-cs"/>
                </a:endParaRPr>
              </a:p>
            </p:txBody>
          </p:sp>
          <p:grpSp>
            <p:nvGrpSpPr>
              <p:cNvPr id="6" name="グループ化 5"/>
              <p:cNvGrpSpPr/>
              <p:nvPr/>
            </p:nvGrpSpPr>
            <p:grpSpPr>
              <a:xfrm>
                <a:off x="1136410" y="1771336"/>
                <a:ext cx="2519438" cy="963330"/>
                <a:chOff x="1122244" y="1912922"/>
                <a:chExt cx="2304256" cy="963330"/>
              </a:xfrm>
            </p:grpSpPr>
            <p:sp>
              <p:nvSpPr>
                <p:cNvPr id="5" name="テキスト ボックス 4"/>
                <p:cNvSpPr txBox="1"/>
                <p:nvPr/>
              </p:nvSpPr>
              <p:spPr>
                <a:xfrm>
                  <a:off x="1122244" y="1912922"/>
                  <a:ext cx="2304256"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00FF"/>
                      </a:solidFill>
                      <a:effectLst/>
                      <a:uLnTx/>
                      <a:uFillTx/>
                      <a:latin typeface="ＭＳ Ｐゴシック"/>
                      <a:ea typeface="ＭＳ Ｐゴシック"/>
                      <a:cs typeface="+mn-cs"/>
                    </a:rPr>
                    <a:t>免疫調節遺伝子</a:t>
                  </a:r>
                  <a:endParaRPr kumimoji="1" lang="en-US" altLang="ja-JP" sz="2000" b="0" i="0" u="none" strike="noStrike" kern="1200" cap="none" spc="0" normalizeH="0" baseline="0" noProof="0" dirty="0">
                    <a:ln>
                      <a:noFill/>
                    </a:ln>
                    <a:solidFill>
                      <a:srgbClr val="0000FF"/>
                    </a:solidFill>
                    <a:effectLst/>
                    <a:uLnTx/>
                    <a:uFillTx/>
                    <a:latin typeface="ＭＳ Ｐゴシック"/>
                    <a:ea typeface="ＭＳ Ｐゴシック"/>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00FF"/>
                      </a:solidFill>
                      <a:effectLst/>
                      <a:uLnTx/>
                      <a:uFillTx/>
                      <a:latin typeface="ＭＳ Ｐゴシック"/>
                      <a:ea typeface="ＭＳ Ｐゴシック"/>
                      <a:cs typeface="+mn-cs"/>
                    </a:rPr>
                    <a:t>の多型</a:t>
                  </a:r>
                </a:p>
              </p:txBody>
            </p:sp>
            <p:sp>
              <p:nvSpPr>
                <p:cNvPr id="32" name="AutoShape 9"/>
                <p:cNvSpPr>
                  <a:spLocks noChangeArrowheads="1"/>
                </p:cNvSpPr>
                <p:nvPr/>
              </p:nvSpPr>
              <p:spPr bwMode="auto">
                <a:xfrm>
                  <a:off x="2058472" y="2620808"/>
                  <a:ext cx="431800" cy="255444"/>
                </a:xfrm>
                <a:prstGeom prst="downArrow">
                  <a:avLst>
                    <a:gd name="adj1" fmla="val 50000"/>
                    <a:gd name="adj2" fmla="val 33364"/>
                  </a:avLst>
                </a:prstGeom>
                <a:solidFill>
                  <a:srgbClr val="CCFFCC"/>
                </a:solidFill>
                <a:ln w="9525">
                  <a:solidFill>
                    <a:schemeClr val="tx1"/>
                  </a:solidFill>
                  <a:miter lim="800000"/>
                  <a:headEnd/>
                  <a:tailEnd/>
                </a:ln>
                <a:effectLst/>
              </p:spPr>
              <p:txBody>
                <a:bodyPr vert="eaVert"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ja-JP" sz="24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grpSp>
        </p:grpSp>
      </p:grpSp>
      <p:sp>
        <p:nvSpPr>
          <p:cNvPr id="34" name="正方形/長方形 33"/>
          <p:cNvSpPr/>
          <p:nvPr/>
        </p:nvSpPr>
        <p:spPr>
          <a:xfrm>
            <a:off x="4550772" y="6311078"/>
            <a:ext cx="4255023" cy="24622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j-ea"/>
                <a:ea typeface="+mj-ea"/>
                <a:cs typeface="+mn-cs"/>
              </a:rPr>
              <a:t>Yukitoshi Takahashi, et al., Brain &amp; Development, 2013; 35: 778-785</a:t>
            </a:r>
            <a:r>
              <a:rPr kumimoji="1" lang="ja-JP" altLang="en-US" sz="1000" b="0" i="0" u="none" strike="noStrike" kern="1200" cap="none" spc="0" normalizeH="0" baseline="0" noProof="0" dirty="0">
                <a:ln>
                  <a:noFill/>
                </a:ln>
                <a:solidFill>
                  <a:prstClr val="black"/>
                </a:solidFill>
                <a:effectLst/>
                <a:uLnTx/>
                <a:uFillTx/>
                <a:latin typeface="+mj-ea"/>
                <a:ea typeface="+mj-ea"/>
                <a:cs typeface="+mn-cs"/>
              </a:rPr>
              <a:t>を改変</a:t>
            </a:r>
          </a:p>
        </p:txBody>
      </p:sp>
      <p:sp>
        <p:nvSpPr>
          <p:cNvPr id="37" name="Rectangle 10"/>
          <p:cNvSpPr>
            <a:spLocks noChangeArrowheads="1"/>
          </p:cNvSpPr>
          <p:nvPr/>
        </p:nvSpPr>
        <p:spPr bwMode="auto">
          <a:xfrm>
            <a:off x="247321" y="6198018"/>
            <a:ext cx="4055919" cy="400110"/>
          </a:xfrm>
          <a:prstGeom prst="rect">
            <a:avLst/>
          </a:prstGeom>
          <a:noFill/>
          <a:ln w="9525">
            <a:noFill/>
            <a:miter lim="800000"/>
            <a:headEnd/>
            <a:tailEnd/>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srgbClr val="0000FF"/>
                </a:solidFill>
                <a:effectLst/>
                <a:uLnTx/>
                <a:uFillTx/>
                <a:latin typeface="ＭＳ Ｐゴシック"/>
                <a:ea typeface="ＭＳ Ｐゴシック"/>
                <a:cs typeface="+mn-cs"/>
              </a:rPr>
              <a:t>図</a:t>
            </a:r>
            <a:r>
              <a:rPr kumimoji="1" lang="en-US" altLang="ja-JP" sz="2000" b="0" i="0" u="none" strike="noStrike" kern="1200" cap="none" spc="0" normalizeH="0" baseline="0" noProof="0" dirty="0">
                <a:ln>
                  <a:noFill/>
                </a:ln>
                <a:solidFill>
                  <a:srgbClr val="0000FF"/>
                </a:solidFill>
                <a:effectLst/>
                <a:uLnTx/>
                <a:uFillTx/>
                <a:latin typeface="ＭＳ Ｐゴシック"/>
                <a:ea typeface="ＭＳ Ｐゴシック"/>
                <a:cs typeface="+mn-cs"/>
              </a:rPr>
              <a:t>6.</a:t>
            </a:r>
            <a:r>
              <a:rPr kumimoji="1" lang="ja-JP" altLang="en-US" sz="2000" b="0" i="0" u="none" strike="noStrike" kern="1200" cap="none" spc="0" normalizeH="0" baseline="0" noProof="0" dirty="0">
                <a:ln>
                  <a:noFill/>
                </a:ln>
                <a:solidFill>
                  <a:srgbClr val="0000FF"/>
                </a:solidFill>
                <a:effectLst/>
                <a:uLnTx/>
                <a:uFillTx/>
                <a:latin typeface="ＭＳ Ｐゴシック"/>
                <a:ea typeface="ＭＳ Ｐゴシック"/>
                <a:cs typeface="+mn-cs"/>
              </a:rPr>
              <a:t>　</a:t>
            </a:r>
            <a:r>
              <a:rPr kumimoji="1" lang="en-US" altLang="ja-JP" sz="2000" b="0" i="0" u="none" strike="noStrike" kern="1200" cap="none" spc="0" normalizeH="0" baseline="0" noProof="0" dirty="0">
                <a:ln>
                  <a:noFill/>
                </a:ln>
                <a:solidFill>
                  <a:srgbClr val="0000FF"/>
                </a:solidFill>
                <a:effectLst/>
                <a:uLnTx/>
                <a:uFillTx/>
                <a:latin typeface="ＭＳ Ｐゴシック"/>
                <a:ea typeface="ＭＳ Ｐゴシック"/>
                <a:cs typeface="+mn-cs"/>
              </a:rPr>
              <a:t>Rasmussen</a:t>
            </a:r>
            <a:r>
              <a:rPr kumimoji="1" lang="ja-JP" altLang="en-US" sz="2000" b="0" i="0" u="none" strike="noStrike" kern="1200" cap="none" spc="0" normalizeH="0" baseline="0" noProof="0" dirty="0">
                <a:ln>
                  <a:noFill/>
                </a:ln>
                <a:solidFill>
                  <a:srgbClr val="0000FF"/>
                </a:solidFill>
                <a:effectLst/>
                <a:uLnTx/>
                <a:uFillTx/>
                <a:latin typeface="ＭＳ Ｐゴシック"/>
                <a:ea typeface="ＭＳ Ｐゴシック"/>
                <a:cs typeface="+mn-cs"/>
              </a:rPr>
              <a:t>症候群の治療戦略</a:t>
            </a:r>
          </a:p>
        </p:txBody>
      </p:sp>
      <p:sp>
        <p:nvSpPr>
          <p:cNvPr id="38" name="左矢印 37"/>
          <p:cNvSpPr/>
          <p:nvPr/>
        </p:nvSpPr>
        <p:spPr>
          <a:xfrm rot="16200000">
            <a:off x="6064280" y="2177721"/>
            <a:ext cx="431311" cy="574042"/>
          </a:xfrm>
          <a:prstGeom prst="leftArrow">
            <a:avLst>
              <a:gd name="adj1" fmla="val 48781"/>
              <a:gd name="adj2" fmla="val 50111"/>
            </a:avLst>
          </a:prstGeom>
          <a:solidFill>
            <a:srgbClr val="FFFF00"/>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400" b="0" i="0" u="none" strike="noStrike" kern="1200" cap="none" spc="0" normalizeH="0" baseline="0" noProof="0" dirty="0">
              <a:ln>
                <a:noFill/>
              </a:ln>
              <a:solidFill>
                <a:prstClr val="black"/>
              </a:solidFill>
              <a:effectLst/>
              <a:uLnTx/>
              <a:uFillTx/>
              <a:latin typeface="Times New Roman"/>
              <a:ea typeface="ＭＳ Ｐゴシック"/>
              <a:cs typeface="+mn-cs"/>
            </a:endParaRPr>
          </a:p>
        </p:txBody>
      </p:sp>
    </p:spTree>
    <p:extLst>
      <p:ext uri="{BB962C8B-B14F-4D97-AF65-F5344CB8AC3E}">
        <p14:creationId xmlns:p14="http://schemas.microsoft.com/office/powerpoint/2010/main" val="2092905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nodeType="clickEffect">
                                  <p:stCondLst>
                                    <p:cond delay="0"/>
                                  </p:stCondLst>
                                  <p:childTnLst>
                                    <p:animEffect transition="out" filter="fade">
                                      <p:cBhvr>
                                        <p:cTn id="6" dur="1000"/>
                                        <p:tgtEl>
                                          <p:spTgt spid="11"/>
                                        </p:tgtEl>
                                      </p:cBhvr>
                                    </p:animEffect>
                                    <p:anim calcmode="lin" valueType="num">
                                      <p:cBhvr>
                                        <p:cTn id="7" dur="1000"/>
                                        <p:tgtEl>
                                          <p:spTgt spid="11"/>
                                        </p:tgtEl>
                                        <p:attrNameLst>
                                          <p:attrName>ppt_x</p:attrName>
                                        </p:attrNameLst>
                                      </p:cBhvr>
                                      <p:tavLst>
                                        <p:tav tm="0">
                                          <p:val>
                                            <p:strVal val="ppt_x"/>
                                          </p:val>
                                        </p:tav>
                                        <p:tav tm="100000">
                                          <p:val>
                                            <p:strVal val="ppt_x"/>
                                          </p:val>
                                        </p:tav>
                                      </p:tavLst>
                                    </p:anim>
                                    <p:anim calcmode="lin" valueType="num">
                                      <p:cBhvr>
                                        <p:cTn id="8" dur="1000"/>
                                        <p:tgtEl>
                                          <p:spTgt spid="11"/>
                                        </p:tgtEl>
                                        <p:attrNameLst>
                                          <p:attrName>ppt_y</p:attrName>
                                        </p:attrNameLst>
                                      </p:cBhvr>
                                      <p:tavLst>
                                        <p:tav tm="0">
                                          <p:val>
                                            <p:strVal val="ppt_y"/>
                                          </p:val>
                                        </p:tav>
                                        <p:tav tm="100000">
                                          <p:val>
                                            <p:strVal val="ppt_y+.1"/>
                                          </p:val>
                                        </p:tav>
                                      </p:tavLst>
                                    </p:anim>
                                    <p:set>
                                      <p:cBhvr>
                                        <p:cTn id="9" dur="1" fill="hold">
                                          <p:stCondLst>
                                            <p:cond delay="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1AE37347-7248-49D9-AD78-30AC967F9233}"/>
              </a:ext>
            </a:extLst>
          </p:cNvPr>
          <p:cNvSpPr txBox="1"/>
          <p:nvPr/>
        </p:nvSpPr>
        <p:spPr>
          <a:xfrm>
            <a:off x="364488" y="1010574"/>
            <a:ext cx="7780193" cy="2862322"/>
          </a:xfrm>
          <a:prstGeom prst="rect">
            <a:avLst/>
          </a:prstGeom>
          <a:noFill/>
        </p:spPr>
        <p:txBody>
          <a:bodyPr wrap="square">
            <a:spAutoFit/>
          </a:bodyPr>
          <a:lstStyle/>
          <a:p>
            <a:pPr marL="285750" indent="-285750">
              <a:buFont typeface="Arial" panose="020B0604020202020204" pitchFamily="34" charset="0"/>
              <a:buChar char="•"/>
            </a:pPr>
            <a:r>
              <a:rPr lang="ja-JP" altLang="en-US" dirty="0">
                <a:latin typeface="ＭＳ Ｐゴシック" panose="020B0600070205080204" pitchFamily="50" charset="-128"/>
                <a:ea typeface="ＭＳ Ｐゴシック" panose="020B0600070205080204" pitchFamily="50" charset="-128"/>
              </a:rPr>
              <a:t>本研究成果は、</a:t>
            </a:r>
            <a:r>
              <a:rPr lang="en-US" altLang="ja-JP" dirty="0">
                <a:latin typeface="ＭＳ Ｐゴシック" panose="020B0600070205080204" pitchFamily="50" charset="-128"/>
                <a:ea typeface="ＭＳ Ｐゴシック" panose="020B0600070205080204" pitchFamily="50" charset="-128"/>
              </a:rPr>
              <a:t>2013</a:t>
            </a:r>
            <a:r>
              <a:rPr lang="ja-JP" altLang="en-US" dirty="0">
                <a:latin typeface="ＭＳ Ｐゴシック" panose="020B0600070205080204" pitchFamily="50" charset="-128"/>
                <a:ea typeface="ＭＳ Ｐゴシック" panose="020B0600070205080204" pitchFamily="50" charset="-128"/>
              </a:rPr>
              <a:t>年</a:t>
            </a:r>
            <a:r>
              <a:rPr lang="en-US" altLang="ja-JP" dirty="0">
                <a:latin typeface="ＭＳ Ｐゴシック" panose="020B0600070205080204" pitchFamily="50" charset="-128"/>
                <a:ea typeface="ＭＳ Ｐゴシック" panose="020B0600070205080204" pitchFamily="50" charset="-128"/>
              </a:rPr>
              <a:t>2</a:t>
            </a:r>
            <a:r>
              <a:rPr lang="ja-JP" altLang="en-US" dirty="0">
                <a:latin typeface="ＭＳ Ｐゴシック" panose="020B0600070205080204" pitchFamily="50" charset="-128"/>
                <a:ea typeface="ＭＳ Ｐゴシック" panose="020B0600070205080204" pitchFamily="50" charset="-128"/>
              </a:rPr>
              <a:t>月</a:t>
            </a:r>
            <a:r>
              <a:rPr lang="en-US" altLang="ja-JP" dirty="0">
                <a:latin typeface="ＭＳ Ｐゴシック" panose="020B0600070205080204" pitchFamily="50" charset="-128"/>
                <a:ea typeface="ＭＳ Ｐゴシック" panose="020B0600070205080204" pitchFamily="50" charset="-128"/>
              </a:rPr>
              <a:t>19</a:t>
            </a:r>
            <a:r>
              <a:rPr lang="ja-JP" altLang="en-US" dirty="0">
                <a:latin typeface="ＭＳ Ｐゴシック" panose="020B0600070205080204" pitchFamily="50" charset="-128"/>
                <a:ea typeface="ＭＳ Ｐゴシック" panose="020B0600070205080204" pitchFamily="50" charset="-128"/>
              </a:rPr>
              <a:t>日に日本小児神経学会英文誌「</a:t>
            </a:r>
            <a:r>
              <a:rPr lang="en-US" altLang="ja-JP" dirty="0">
                <a:latin typeface="ＭＳ Ｐゴシック" panose="020B0600070205080204" pitchFamily="50" charset="-128"/>
                <a:ea typeface="ＭＳ Ｐゴシック" panose="020B0600070205080204" pitchFamily="50" charset="-128"/>
              </a:rPr>
              <a:t>Brain &amp; Development</a:t>
            </a:r>
            <a:r>
              <a:rPr lang="ja-JP" altLang="en-US" dirty="0">
                <a:latin typeface="ＭＳ Ｐゴシック" panose="020B0600070205080204" pitchFamily="50" charset="-128"/>
                <a:ea typeface="ＭＳ Ｐゴシック" panose="020B0600070205080204" pitchFamily="50" charset="-128"/>
              </a:rPr>
              <a:t>」に掲載されました。</a:t>
            </a:r>
          </a:p>
          <a:p>
            <a:pPr marL="285750" indent="-285750">
              <a:buFont typeface="Arial" panose="020B0604020202020204" pitchFamily="34" charset="0"/>
              <a:buChar char="•"/>
            </a:pPr>
            <a:r>
              <a:rPr lang="en-US" altLang="ja-JP" dirty="0">
                <a:hlinkClick r:id="rId2"/>
              </a:rPr>
              <a:t>Immunomodulatory therapy versus surgery for Rasmussen syndrome in early childhood - PubMed (nih.gov)</a:t>
            </a:r>
            <a:endParaRPr lang="ja-JP" altLang="en-US" dirty="0">
              <a:latin typeface="ＭＳ Ｐゴシック" panose="020B0600070205080204" pitchFamily="50" charset="-128"/>
              <a:ea typeface="ＭＳ Ｐゴシック" panose="020B0600070205080204" pitchFamily="50" charset="-128"/>
            </a:endParaRPr>
          </a:p>
          <a:p>
            <a:pPr marL="285750" indent="-285750">
              <a:buFont typeface="Arial" panose="020B0604020202020204" pitchFamily="34" charset="0"/>
              <a:buChar char="•"/>
            </a:pPr>
            <a:r>
              <a:rPr lang="en-US" altLang="ja-JP" dirty="0">
                <a:latin typeface="ＭＳ Ｐゴシック" panose="020B0600070205080204" pitchFamily="50" charset="-128"/>
                <a:ea typeface="ＭＳ Ｐゴシック" panose="020B0600070205080204" pitchFamily="50" charset="-128"/>
              </a:rPr>
              <a:t>【</a:t>
            </a:r>
            <a:r>
              <a:rPr lang="ja-JP" altLang="en-US" dirty="0">
                <a:latin typeface="ＭＳ Ｐゴシック" panose="020B0600070205080204" pitchFamily="50" charset="-128"/>
                <a:ea typeface="ＭＳ Ｐゴシック" panose="020B0600070205080204" pitchFamily="50" charset="-128"/>
              </a:rPr>
              <a:t>タイトル</a:t>
            </a:r>
            <a:r>
              <a:rPr lang="en-US" altLang="ja-JP" dirty="0">
                <a:latin typeface="ＭＳ Ｐゴシック" panose="020B0600070205080204" pitchFamily="50" charset="-128"/>
                <a:ea typeface="ＭＳ Ｐゴシック" panose="020B0600070205080204" pitchFamily="50" charset="-128"/>
              </a:rPr>
              <a:t>】 “Immunomodulatory therapy versus surgery for Rasmussen syndrome in early childhood”</a:t>
            </a:r>
          </a:p>
          <a:p>
            <a:pPr marL="285750" indent="-285750">
              <a:buFont typeface="Arial" panose="020B0604020202020204" pitchFamily="34" charset="0"/>
              <a:buChar char="•"/>
            </a:pPr>
            <a:r>
              <a:rPr lang="en-US" altLang="ja-JP" dirty="0">
                <a:latin typeface="ＭＳ Ｐゴシック" panose="020B0600070205080204" pitchFamily="50" charset="-128"/>
                <a:ea typeface="ＭＳ Ｐゴシック" panose="020B0600070205080204" pitchFamily="50" charset="-128"/>
              </a:rPr>
              <a:t>【</a:t>
            </a:r>
            <a:r>
              <a:rPr lang="ja-JP" altLang="en-US" dirty="0">
                <a:latin typeface="ＭＳ Ｐゴシック" panose="020B0600070205080204" pitchFamily="50" charset="-128"/>
                <a:ea typeface="ＭＳ Ｐゴシック" panose="020B0600070205080204" pitchFamily="50" charset="-128"/>
              </a:rPr>
              <a:t>著者名</a:t>
            </a:r>
            <a:r>
              <a:rPr lang="en-US" altLang="ja-JP" dirty="0">
                <a:latin typeface="ＭＳ Ｐゴシック" panose="020B0600070205080204" pitchFamily="50" charset="-128"/>
                <a:ea typeface="ＭＳ Ｐゴシック" panose="020B0600070205080204" pitchFamily="50" charset="-128"/>
              </a:rPr>
              <a:t>】 Yukitoshi Takahashi, Etsuko Yamazaki, Jun Mine, Yuko Kubota, Katsumi Imai, Yuki Mogami, Koichi Baba, Kazumi Matsuda, </a:t>
            </a:r>
            <a:r>
              <a:rPr lang="en-US" altLang="ja-JP" dirty="0" err="1">
                <a:latin typeface="ＭＳ Ｐゴシック" panose="020B0600070205080204" pitchFamily="50" charset="-128"/>
                <a:ea typeface="ＭＳ Ｐゴシック" panose="020B0600070205080204" pitchFamily="50" charset="-128"/>
              </a:rPr>
              <a:t>Hirokazu</a:t>
            </a:r>
            <a:r>
              <a:rPr lang="en-US" altLang="ja-JP" dirty="0">
                <a:latin typeface="ＭＳ Ｐゴシック" panose="020B0600070205080204" pitchFamily="50" charset="-128"/>
                <a:ea typeface="ＭＳ Ｐゴシック" panose="020B0600070205080204" pitchFamily="50" charset="-128"/>
              </a:rPr>
              <a:t> </a:t>
            </a:r>
            <a:r>
              <a:rPr lang="en-US" altLang="ja-JP" dirty="0" err="1">
                <a:latin typeface="ＭＳ Ｐゴシック" panose="020B0600070205080204" pitchFamily="50" charset="-128"/>
                <a:ea typeface="ＭＳ Ｐゴシック" panose="020B0600070205080204" pitchFamily="50" charset="-128"/>
              </a:rPr>
              <a:t>Oguni</a:t>
            </a:r>
            <a:r>
              <a:rPr lang="en-US" altLang="ja-JP" dirty="0">
                <a:latin typeface="ＭＳ Ｐゴシック" panose="020B0600070205080204" pitchFamily="50" charset="-128"/>
                <a:ea typeface="ＭＳ Ｐゴシック" panose="020B0600070205080204" pitchFamily="50" charset="-128"/>
              </a:rPr>
              <a:t>, Kenji </a:t>
            </a:r>
            <a:r>
              <a:rPr lang="en-US" altLang="ja-JP" dirty="0" err="1">
                <a:latin typeface="ＭＳ Ｐゴシック" panose="020B0600070205080204" pitchFamily="50" charset="-128"/>
                <a:ea typeface="ＭＳ Ｐゴシック" panose="020B0600070205080204" pitchFamily="50" charset="-128"/>
              </a:rPr>
              <a:t>Sugai</a:t>
            </a:r>
            <a:r>
              <a:rPr lang="en-US" altLang="ja-JP" dirty="0">
                <a:latin typeface="ＭＳ Ｐゴシック" panose="020B0600070205080204" pitchFamily="50" charset="-128"/>
                <a:ea typeface="ＭＳ Ｐゴシック" panose="020B0600070205080204" pitchFamily="50" charset="-128"/>
              </a:rPr>
              <a:t>, Yoko </a:t>
            </a:r>
            <a:r>
              <a:rPr lang="en-US" altLang="ja-JP" dirty="0" err="1">
                <a:latin typeface="ＭＳ Ｐゴシック" panose="020B0600070205080204" pitchFamily="50" charset="-128"/>
                <a:ea typeface="ＭＳ Ｐゴシック" panose="020B0600070205080204" pitchFamily="50" charset="-128"/>
              </a:rPr>
              <a:t>Ohtsuka</a:t>
            </a:r>
            <a:r>
              <a:rPr lang="en-US" altLang="ja-JP" dirty="0">
                <a:latin typeface="ＭＳ Ｐゴシック" panose="020B0600070205080204" pitchFamily="50" charset="-128"/>
                <a:ea typeface="ＭＳ Ｐゴシック" panose="020B0600070205080204" pitchFamily="50" charset="-128"/>
              </a:rPr>
              <a:t>, </a:t>
            </a:r>
            <a:r>
              <a:rPr lang="en-US" altLang="ja-JP" dirty="0" err="1">
                <a:latin typeface="ＭＳ Ｐゴシック" panose="020B0600070205080204" pitchFamily="50" charset="-128"/>
                <a:ea typeface="ＭＳ Ｐゴシック" panose="020B0600070205080204" pitchFamily="50" charset="-128"/>
              </a:rPr>
              <a:t>Tateki</a:t>
            </a:r>
            <a:r>
              <a:rPr lang="en-US" altLang="ja-JP" dirty="0">
                <a:latin typeface="ＭＳ Ｐゴシック" panose="020B0600070205080204" pitchFamily="50" charset="-128"/>
                <a:ea typeface="ＭＳ Ｐゴシック" panose="020B0600070205080204" pitchFamily="50" charset="-128"/>
              </a:rPr>
              <a:t> Fujiwara, </a:t>
            </a:r>
            <a:r>
              <a:rPr lang="en-US" altLang="ja-JP" dirty="0" err="1">
                <a:latin typeface="ＭＳ Ｐゴシック" panose="020B0600070205080204" pitchFamily="50" charset="-128"/>
                <a:ea typeface="ＭＳ Ｐゴシック" panose="020B0600070205080204" pitchFamily="50" charset="-128"/>
              </a:rPr>
              <a:t>Yushi</a:t>
            </a:r>
            <a:r>
              <a:rPr lang="en-US" altLang="ja-JP" dirty="0">
                <a:latin typeface="ＭＳ Ｐゴシック" panose="020B0600070205080204" pitchFamily="50" charset="-128"/>
                <a:ea typeface="ＭＳ Ｐゴシック" panose="020B0600070205080204" pitchFamily="50" charset="-128"/>
              </a:rPr>
              <a:t> Inoue.</a:t>
            </a:r>
          </a:p>
          <a:p>
            <a:pPr marL="285750" indent="-285750">
              <a:buFont typeface="Arial" panose="020B0604020202020204" pitchFamily="34" charset="0"/>
              <a:buChar char="•"/>
            </a:pPr>
            <a:r>
              <a:rPr lang="en-US" altLang="ja-JP" dirty="0">
                <a:latin typeface="ＭＳ Ｐゴシック" panose="020B0600070205080204" pitchFamily="50" charset="-128"/>
                <a:ea typeface="ＭＳ Ｐゴシック" panose="020B0600070205080204" pitchFamily="50" charset="-128"/>
              </a:rPr>
              <a:t>【</a:t>
            </a:r>
            <a:r>
              <a:rPr lang="ja-JP" altLang="en-US" dirty="0">
                <a:latin typeface="ＭＳ Ｐゴシック" panose="020B0600070205080204" pitchFamily="50" charset="-128"/>
                <a:ea typeface="ＭＳ Ｐゴシック" panose="020B0600070205080204" pitchFamily="50" charset="-128"/>
              </a:rPr>
              <a:t>連絡先」　高橋幸利　</a:t>
            </a:r>
            <a:r>
              <a:rPr lang="en-US" altLang="ja-JP" dirty="0">
                <a:latin typeface="ＭＳ Ｐゴシック" panose="020B0600070205080204" pitchFamily="50" charset="-128"/>
                <a:ea typeface="ＭＳ Ｐゴシック" panose="020B0600070205080204" pitchFamily="50" charset="-128"/>
              </a:rPr>
              <a:t>takahashi-ped@umin.ac.jp</a:t>
            </a:r>
          </a:p>
        </p:txBody>
      </p:sp>
      <p:sp>
        <p:nvSpPr>
          <p:cNvPr id="3" name="テキスト ボックス 2">
            <a:extLst>
              <a:ext uri="{FF2B5EF4-FFF2-40B4-BE49-F238E27FC236}">
                <a16:creationId xmlns:a16="http://schemas.microsoft.com/office/drawing/2014/main" id="{9A036BA9-C09D-4132-B403-CF5A81D0B62D}"/>
              </a:ext>
            </a:extLst>
          </p:cNvPr>
          <p:cNvSpPr txBox="1"/>
          <p:nvPr/>
        </p:nvSpPr>
        <p:spPr>
          <a:xfrm>
            <a:off x="263176" y="246121"/>
            <a:ext cx="4551219" cy="400110"/>
          </a:xfrm>
          <a:prstGeom prst="rect">
            <a:avLst/>
          </a:prstGeom>
          <a:noFill/>
        </p:spPr>
        <p:txBody>
          <a:bodyPr wrap="square">
            <a:spAutoFit/>
          </a:bodyPr>
          <a:lstStyle/>
          <a:p>
            <a:r>
              <a:rPr lang="en-US" altLang="ja-JP" sz="2000" dirty="0">
                <a:solidFill>
                  <a:srgbClr val="3333FF"/>
                </a:solidFill>
                <a:latin typeface="ＭＳ Ｐゴシック" panose="020B0600070205080204" pitchFamily="50" charset="-128"/>
                <a:ea typeface="ＭＳ Ｐゴシック" panose="020B0600070205080204" pitchFamily="50" charset="-128"/>
              </a:rPr>
              <a:t>5.</a:t>
            </a:r>
            <a:r>
              <a:rPr lang="ja-JP" altLang="en-US" sz="2000" dirty="0">
                <a:solidFill>
                  <a:srgbClr val="3333FF"/>
                </a:solidFill>
                <a:latin typeface="ＭＳ Ｐゴシック" panose="020B0600070205080204" pitchFamily="50" charset="-128"/>
                <a:ea typeface="ＭＳ Ｐゴシック" panose="020B0600070205080204" pitchFamily="50" charset="-128"/>
              </a:rPr>
              <a:t>　特記事項</a:t>
            </a:r>
          </a:p>
        </p:txBody>
      </p:sp>
      <p:sp>
        <p:nvSpPr>
          <p:cNvPr id="4" name="正方形/長方形 3">
            <a:extLst>
              <a:ext uri="{FF2B5EF4-FFF2-40B4-BE49-F238E27FC236}">
                <a16:creationId xmlns:a16="http://schemas.microsoft.com/office/drawing/2014/main" id="{761F945C-A762-41A1-93FB-9FD536D0A28A}"/>
              </a:ext>
            </a:extLst>
          </p:cNvPr>
          <p:cNvSpPr/>
          <p:nvPr/>
        </p:nvSpPr>
        <p:spPr>
          <a:xfrm>
            <a:off x="4435159" y="4114128"/>
            <a:ext cx="4255023" cy="24622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Yukitoshi Takahashi, et al., Brain &amp; Development, 2013; 35: 778-785.</a:t>
            </a:r>
            <a:endParaRPr kumimoji="1" lang="ja-JP" altLang="en-US" sz="1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94330020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2_標準デザイン">
  <a:themeElements>
    <a:clrScheme name="ユーザー定義 1">
      <a:dk1>
        <a:sysClr val="windowText" lastClr="000000"/>
      </a:dk1>
      <a:lt1>
        <a:sysClr val="window" lastClr="FFFFFF"/>
      </a:lt1>
      <a:dk2>
        <a:srgbClr val="1F497D"/>
      </a:dk2>
      <a:lt2>
        <a:srgbClr val="EEECE1"/>
      </a:lt2>
      <a:accent1>
        <a:srgbClr val="0000FF"/>
      </a:accent1>
      <a:accent2>
        <a:srgbClr val="FF0000"/>
      </a:accent2>
      <a:accent3>
        <a:srgbClr val="9BBB59"/>
      </a:accent3>
      <a:accent4>
        <a:srgbClr val="8064A2"/>
      </a:accent4>
      <a:accent5>
        <a:srgbClr val="4BACC6"/>
      </a:accent5>
      <a:accent6>
        <a:srgbClr val="F79646"/>
      </a:accent6>
      <a:hlink>
        <a:srgbClr val="0000FF"/>
      </a:hlink>
      <a:folHlink>
        <a:srgbClr val="FF00FF"/>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2779</TotalTime>
  <Words>1311</Words>
  <Application>Microsoft Office PowerPoint</Application>
  <PresentationFormat>画面に合わせる (4:3)</PresentationFormat>
  <Paragraphs>75</Paragraphs>
  <Slides>8</Slides>
  <Notes>2</Notes>
  <HiddenSlides>0</HiddenSlides>
  <MMClips>0</MMClips>
  <ScaleCrop>false</ScaleCrop>
  <HeadingPairs>
    <vt:vector size="8" baseType="variant">
      <vt:variant>
        <vt:lpstr>使用されているフォント</vt:lpstr>
      </vt:variant>
      <vt:variant>
        <vt:i4>6</vt:i4>
      </vt:variant>
      <vt:variant>
        <vt:lpstr>テーマ</vt:lpstr>
      </vt:variant>
      <vt:variant>
        <vt:i4>2</vt:i4>
      </vt:variant>
      <vt:variant>
        <vt:lpstr>埋め込まれた OLE サーバー</vt:lpstr>
      </vt:variant>
      <vt:variant>
        <vt:i4>1</vt:i4>
      </vt:variant>
      <vt:variant>
        <vt:lpstr>スライド タイトル</vt:lpstr>
      </vt:variant>
      <vt:variant>
        <vt:i4>8</vt:i4>
      </vt:variant>
    </vt:vector>
  </HeadingPairs>
  <TitlesOfParts>
    <vt:vector size="17" baseType="lpstr">
      <vt:lpstr>ＭＳ Ｐゴシック</vt:lpstr>
      <vt:lpstr>游ゴシック</vt:lpstr>
      <vt:lpstr>游ゴシック Light</vt:lpstr>
      <vt:lpstr>Arial</vt:lpstr>
      <vt:lpstr>Calibri</vt:lpstr>
      <vt:lpstr>Times New Roman</vt:lpstr>
      <vt:lpstr>Office テーマ</vt:lpstr>
      <vt:lpstr>12_標準デザイン</vt:lpstr>
      <vt:lpstr>Prism 9</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高橋 幸利</dc:creator>
  <cp:lastModifiedBy>澁谷　蓮／Shibuya,Ren</cp:lastModifiedBy>
  <cp:revision>114</cp:revision>
  <cp:lastPrinted>2019-08-13T13:20:19Z</cp:lastPrinted>
  <dcterms:created xsi:type="dcterms:W3CDTF">2019-07-27T09:38:44Z</dcterms:created>
  <dcterms:modified xsi:type="dcterms:W3CDTF">2024-09-24T01:09:49Z</dcterms:modified>
</cp:coreProperties>
</file>