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8"/>
  </p:notesMasterIdLst>
  <p:sldIdLst>
    <p:sldId id="10044" r:id="rId3"/>
    <p:sldId id="10030" r:id="rId4"/>
    <p:sldId id="10031" r:id="rId5"/>
    <p:sldId id="10032" r:id="rId6"/>
    <p:sldId id="10033" r:id="rId7"/>
    <p:sldId id="10034" r:id="rId8"/>
    <p:sldId id="10035" r:id="rId9"/>
    <p:sldId id="10036" r:id="rId10"/>
    <p:sldId id="10037" r:id="rId11"/>
    <p:sldId id="10038" r:id="rId12"/>
    <p:sldId id="10039" r:id="rId13"/>
    <p:sldId id="10040" r:id="rId14"/>
    <p:sldId id="10042" r:id="rId15"/>
    <p:sldId id="10043" r:id="rId16"/>
    <p:sldId id="10045" r:id="rId17"/>
  </p:sldIdLst>
  <p:sldSz cx="9144000" cy="6858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7454" autoAdjust="0"/>
    <p:restoredTop sz="94660"/>
  </p:normalViewPr>
  <p:slideViewPr>
    <p:cSldViewPr snapToGrid="0">
      <p:cViewPr varScale="1">
        <p:scale>
          <a:sx n="104" d="100"/>
          <a:sy n="104" d="100"/>
        </p:scale>
        <p:origin x="2508" y="114"/>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5DF2E23C-0689-4461-AF2A-2EEE3BA83049}" type="datetimeFigureOut">
              <a:rPr kumimoji="1" lang="ja-JP" altLang="en-US" smtClean="0"/>
              <a:t>2025/5/12</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D828FCD6-F4F3-4F75-9F76-D94AE57E884D}" type="slidenum">
              <a:rPr kumimoji="1" lang="ja-JP" altLang="en-US" smtClean="0"/>
              <a:t>‹#›</a:t>
            </a:fld>
            <a:endParaRPr kumimoji="1" lang="ja-JP" altLang="en-US"/>
          </a:p>
        </p:txBody>
      </p:sp>
    </p:spTree>
    <p:extLst>
      <p:ext uri="{BB962C8B-B14F-4D97-AF65-F5344CB8AC3E}">
        <p14:creationId xmlns:p14="http://schemas.microsoft.com/office/powerpoint/2010/main" val="2212358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62CBBC-15C0-229B-63C1-ECDAAAFBD35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F6F5CA41-E56A-83ED-F72B-936B96884CBD}"/>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F3F9CB7-649D-0E59-9131-FE3A05883026}"/>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45F97DE0-62D3-363E-CA33-A1A651170237}"/>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9983D6-AC30-43EA-B77D-3427DB8B0908}"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188116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2D0658-C228-F683-7518-0F10F052B58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24EFAEE5-6397-263B-0344-B4CB9B802A7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AC86E076-532C-6FDF-99D9-0F2B5181479A}"/>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75B9AC69-79B7-1A0F-05F1-A5E4842D73B6}"/>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9983D6-AC30-43EA-B77D-3427DB8B0908}"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320483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9983D6-AC30-43EA-B77D-3427DB8B0908}"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2004590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9983D6-AC30-43EA-B77D-3427DB8B0908}"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58670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9983D6-AC30-43EA-B77D-3427DB8B0908}"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9557092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9983D6-AC30-43EA-B77D-3427DB8B0908}"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642722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9983D6-AC30-43EA-B77D-3427DB8B0908}"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236014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B487467E-EAFA-4588-8C5F-53DC99AB39E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312805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B796AEB9-F8B6-47CC-9685-4BC618522E0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019171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85800" y="609600"/>
            <a:ext cx="5676900" cy="54864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D564A19C-5AEA-44EA-B88A-C444FC400AE3}"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0455855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41"/>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33B77F7-1173-4554-8DE2-12FEA9DABD1C}"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0850764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00BA281-0860-45FB-983D-5C578719761E}"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6378457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16"/>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46F481E-8A14-46F5-A8A3-FDDB3AFA4DDD}"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8997313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1DD6155-5354-464E-AB3D-21620CF38F3C}"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9046565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0EE6B81-0694-40D9-BA81-B2BF88F8D03F}"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7993247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E4BD40DB-D742-4AF6-AA09-D232F0C2A78A}"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6885291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7D1FB39B-CECD-42CD-9C84-0D0D98AB734B}"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1528379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29F5B66-E7BE-4444-805F-FC4FBA6C534D}"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155619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925AD3D1-5EC3-4653-9B36-F8B2F85A36F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4044825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54FCB67-BD93-4B4D-9253-C8B58EED4218}"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3924802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7EC461C-ED1B-42DE-89FF-C31682AC05AC}"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291145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83079F9-0B17-4189-8429-1F41CC7919D9}"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822541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fld id="{3022DAE0-0F35-4E3D-A9DF-7BE4A62686D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815705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lvl1pPr>
          </a:lstStyle>
          <a:p>
            <a:fld id="{CACAB5AA-1020-4803-AFF0-0BC37DAB9653}"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741493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endParaRPr lang="en-US" altLang="ja-JP">
              <a:solidFill>
                <a:srgbClr val="000000"/>
              </a:solidFill>
            </a:endParaRPr>
          </a:p>
        </p:txBody>
      </p:sp>
      <p:sp>
        <p:nvSpPr>
          <p:cNvPr id="8" name="フッター プレースホルダー 7"/>
          <p:cNvSpPr>
            <a:spLocks noGrp="1"/>
          </p:cNvSpPr>
          <p:nvPr>
            <p:ph type="ftr" sz="quarter" idx="11"/>
          </p:nvPr>
        </p:nvSpPr>
        <p:spPr/>
        <p:txBody>
          <a:bodyPr/>
          <a:lstStyle>
            <a:lvl1pPr>
              <a:defRPr/>
            </a:lvl1pPr>
          </a:lstStyle>
          <a:p>
            <a:endParaRPr lang="en-US" altLang="ja-JP">
              <a:solidFill>
                <a:srgbClr val="000000"/>
              </a:solidFill>
            </a:endParaRPr>
          </a:p>
        </p:txBody>
      </p:sp>
      <p:sp>
        <p:nvSpPr>
          <p:cNvPr id="9" name="スライド番号プレースホルダー 8"/>
          <p:cNvSpPr>
            <a:spLocks noGrp="1"/>
          </p:cNvSpPr>
          <p:nvPr>
            <p:ph type="sldNum" sz="quarter" idx="12"/>
          </p:nvPr>
        </p:nvSpPr>
        <p:spPr/>
        <p:txBody>
          <a:bodyPr/>
          <a:lstStyle>
            <a:lvl1pPr>
              <a:defRPr/>
            </a:lvl1pPr>
          </a:lstStyle>
          <a:p>
            <a:fld id="{BA944996-42E1-4F6C-AEBD-3A3DABF3BF9D}"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984127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endParaRPr lang="en-US" altLang="ja-JP">
              <a:solidFill>
                <a:srgbClr val="000000"/>
              </a:solidFill>
            </a:endParaRPr>
          </a:p>
        </p:txBody>
      </p:sp>
      <p:sp>
        <p:nvSpPr>
          <p:cNvPr id="4" name="フッター プレースホルダー 3"/>
          <p:cNvSpPr>
            <a:spLocks noGrp="1"/>
          </p:cNvSpPr>
          <p:nvPr>
            <p:ph type="ftr" sz="quarter" idx="11"/>
          </p:nvPr>
        </p:nvSpPr>
        <p:spPr/>
        <p:txBody>
          <a:bodyPr/>
          <a:lstStyle>
            <a:lvl1pPr>
              <a:defRPr/>
            </a:lvl1pPr>
          </a:lstStyle>
          <a:p>
            <a:endParaRPr lang="en-US" altLang="ja-JP">
              <a:solidFill>
                <a:srgbClr val="000000"/>
              </a:solidFill>
            </a:endParaRPr>
          </a:p>
        </p:txBody>
      </p:sp>
      <p:sp>
        <p:nvSpPr>
          <p:cNvPr id="5" name="スライド番号プレースホルダー 4"/>
          <p:cNvSpPr>
            <a:spLocks noGrp="1"/>
          </p:cNvSpPr>
          <p:nvPr>
            <p:ph type="sldNum" sz="quarter" idx="12"/>
          </p:nvPr>
        </p:nvSpPr>
        <p:spPr/>
        <p:txBody>
          <a:bodyPr/>
          <a:lstStyle>
            <a:lvl1pPr>
              <a:defRPr/>
            </a:lvl1pPr>
          </a:lstStyle>
          <a:p>
            <a:fld id="{F7AD5291-0116-4722-A942-AD0D03C2D28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30790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solidFill>
                <a:srgbClr val="000000"/>
              </a:solidFill>
            </a:endParaRPr>
          </a:p>
        </p:txBody>
      </p:sp>
      <p:sp>
        <p:nvSpPr>
          <p:cNvPr id="3" name="フッター プレースホルダー 2"/>
          <p:cNvSpPr>
            <a:spLocks noGrp="1"/>
          </p:cNvSpPr>
          <p:nvPr>
            <p:ph type="ftr" sz="quarter" idx="11"/>
          </p:nvPr>
        </p:nvSpPr>
        <p:spPr/>
        <p:txBody>
          <a:bodyPr/>
          <a:lstStyle>
            <a:lvl1pPr>
              <a:defRPr/>
            </a:lvl1pPr>
          </a:lstStyle>
          <a:p>
            <a:endParaRPr lang="en-US" altLang="ja-JP">
              <a:solidFill>
                <a:srgbClr val="000000"/>
              </a:solidFill>
            </a:endParaRPr>
          </a:p>
        </p:txBody>
      </p:sp>
      <p:sp>
        <p:nvSpPr>
          <p:cNvPr id="4" name="スライド番号プレースホルダー 3"/>
          <p:cNvSpPr>
            <a:spLocks noGrp="1"/>
          </p:cNvSpPr>
          <p:nvPr>
            <p:ph type="sldNum" sz="quarter" idx="12"/>
          </p:nvPr>
        </p:nvSpPr>
        <p:spPr/>
        <p:txBody>
          <a:bodyPr/>
          <a:lstStyle>
            <a:lvl1pPr>
              <a:defRPr/>
            </a:lvl1pPr>
          </a:lstStyle>
          <a:p>
            <a:fld id="{F669465A-94E7-46E9-8BCF-59BB06CDB11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856512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lvl1pPr>
          </a:lstStyle>
          <a:p>
            <a:fld id="{2F8DC63D-3AFD-4440-B6F7-5BC1E19267F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4205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lvl1pPr>
          </a:lstStyle>
          <a:p>
            <a:fld id="{6238ECEF-B60E-42D0-AAF1-473777B85B5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25686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ja-JP">
              <a:solidFill>
                <a:srgbClr val="000000"/>
              </a:solidFill>
              <a:latin typeface="Times New Roman"/>
              <a:ea typeface="ＭＳ Ｐゴシック"/>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ja-JP">
              <a:solidFill>
                <a:srgbClr val="000000"/>
              </a:solidFill>
              <a:latin typeface="Times New Roman"/>
              <a:ea typeface="ＭＳ Ｐゴシック"/>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7C436813-C7C3-4DDC-8C64-5F03127AAC3B}" type="slidenum">
              <a:rPr lang="en-US" altLang="ja-JP" smtClean="0">
                <a:solidFill>
                  <a:srgbClr val="000000"/>
                </a:solidFill>
                <a:latin typeface="Times New Roman"/>
                <a:ea typeface="ＭＳ Ｐゴシック"/>
              </a:rPr>
              <a:pPr/>
              <a:t>‹#›</a:t>
            </a:fld>
            <a:endParaRPr lang="en-US" altLang="ja-JP">
              <a:solidFill>
                <a:srgbClr val="000000"/>
              </a:solidFill>
              <a:latin typeface="Times New Roman"/>
              <a:ea typeface="ＭＳ Ｐゴシック"/>
            </a:endParaRPr>
          </a:p>
        </p:txBody>
      </p:sp>
    </p:spTree>
    <p:extLst>
      <p:ext uri="{BB962C8B-B14F-4D97-AF65-F5344CB8AC3E}">
        <p14:creationId xmlns:p14="http://schemas.microsoft.com/office/powerpoint/2010/main" val="8326201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itchFamily="18" charset="0"/>
          <a:ea typeface="ＭＳ Ｐゴシック" pitchFamily="50" charset="-128"/>
        </a:defRPr>
      </a:lvl2pPr>
      <a:lvl3pPr algn="ctr" rtl="0" fontAlgn="base">
        <a:spcBef>
          <a:spcPct val="0"/>
        </a:spcBef>
        <a:spcAft>
          <a:spcPct val="0"/>
        </a:spcAft>
        <a:defRPr kumimoji="1" sz="4400">
          <a:solidFill>
            <a:schemeClr val="tx2"/>
          </a:solidFill>
          <a:latin typeface="Times New Roman" pitchFamily="18" charset="0"/>
          <a:ea typeface="ＭＳ Ｐゴシック" pitchFamily="50" charset="-128"/>
        </a:defRPr>
      </a:lvl3pPr>
      <a:lvl4pPr algn="ctr" rtl="0" fontAlgn="base">
        <a:spcBef>
          <a:spcPct val="0"/>
        </a:spcBef>
        <a:spcAft>
          <a:spcPct val="0"/>
        </a:spcAft>
        <a:defRPr kumimoji="1" sz="4400">
          <a:solidFill>
            <a:schemeClr val="tx2"/>
          </a:solidFill>
          <a:latin typeface="Times New Roman" pitchFamily="18" charset="0"/>
          <a:ea typeface="ＭＳ Ｐゴシック" pitchFamily="50" charset="-128"/>
        </a:defRPr>
      </a:lvl4pPr>
      <a:lvl5pPr algn="ctr" rtl="0" fontAlgn="base">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50" charset="-128"/>
              </a:defRPr>
            </a:lvl1pPr>
          </a:lstStyle>
          <a:p>
            <a:pPr fontAlgn="base">
              <a:spcBef>
                <a:spcPct val="0"/>
              </a:spcBef>
              <a:spcAft>
                <a:spcPct val="0"/>
              </a:spcAft>
              <a:defRPr/>
            </a:pPr>
            <a:endParaRPr lang="en-US" altLang="ja-JP">
              <a:solidFill>
                <a:prstClr val="black"/>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fontAlgn="base">
              <a:spcBef>
                <a:spcPct val="0"/>
              </a:spcBef>
              <a:spcAft>
                <a:spcPct val="0"/>
              </a:spcAft>
              <a:defRPr/>
            </a:pPr>
            <a:endParaRPr lang="en-US" altLang="ja-JP">
              <a:solidFill>
                <a:prstClr val="black"/>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fontAlgn="base">
              <a:spcBef>
                <a:spcPct val="0"/>
              </a:spcBef>
              <a:spcAft>
                <a:spcPct val="0"/>
              </a:spcAft>
              <a:defRPr/>
            </a:pPr>
            <a:fld id="{F7A4FBC0-AACB-42B2-8AF7-2C35C7DB36A0}" type="slidenum">
              <a:rPr lang="en-US" altLang="ja-JP">
                <a:solidFill>
                  <a:prstClr val="black"/>
                </a:solidFill>
              </a:rPr>
              <a:pPr fontAlgn="base">
                <a:spcBef>
                  <a:spcPct val="0"/>
                </a:spcBef>
                <a:spcAft>
                  <a:spcPct val="0"/>
                </a:spcAft>
                <a:defRPr/>
              </a:pPr>
              <a:t>‹#›</a:t>
            </a:fld>
            <a:endParaRPr lang="en-US" altLang="ja-JP">
              <a:solidFill>
                <a:prstClr val="black"/>
              </a:solidFill>
            </a:endParaRPr>
          </a:p>
        </p:txBody>
      </p:sp>
    </p:spTree>
    <p:extLst>
      <p:ext uri="{BB962C8B-B14F-4D97-AF65-F5344CB8AC3E}">
        <p14:creationId xmlns:p14="http://schemas.microsoft.com/office/powerpoint/2010/main" val="263910854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bsd.neuroinf.jp/wiki/%E6%8A%97NMDA%E5%8F%97%E5%AE%B9%E4%BD%93%E8%84%B3%E7%82%8E"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BCB08E-A380-A33E-0845-1A92DA8A7D57}"/>
            </a:ext>
          </a:extLst>
        </p:cNvPr>
        <p:cNvGrpSpPr/>
        <p:nvPr/>
      </p:nvGrpSpPr>
      <p:grpSpPr>
        <a:xfrm>
          <a:off x="0" y="0"/>
          <a:ext cx="0" cy="0"/>
          <a:chOff x="0" y="0"/>
          <a:chExt cx="0" cy="0"/>
        </a:xfrm>
      </p:grpSpPr>
      <p:sp>
        <p:nvSpPr>
          <p:cNvPr id="2" name="Rectangle 1048">
            <a:extLst>
              <a:ext uri="{FF2B5EF4-FFF2-40B4-BE49-F238E27FC236}">
                <a16:creationId xmlns:a16="http://schemas.microsoft.com/office/drawing/2014/main" id="{0C5FDC55-A8AD-BF17-2D6E-1CF32B906F0C}"/>
              </a:ext>
            </a:extLst>
          </p:cNvPr>
          <p:cNvSpPr>
            <a:spLocks noChangeArrowheads="1"/>
          </p:cNvSpPr>
          <p:nvPr/>
        </p:nvSpPr>
        <p:spPr bwMode="auto">
          <a:xfrm>
            <a:off x="432792" y="457442"/>
            <a:ext cx="8184029" cy="2339102"/>
          </a:xfrm>
          <a:prstGeom prst="rect">
            <a:avLst/>
          </a:prstGeom>
          <a:noFill/>
          <a:ln w="9525">
            <a:noFill/>
            <a:miter lim="800000"/>
            <a:headEnd/>
            <a:tailEnd/>
          </a:ln>
        </p:spPr>
        <p:txBody>
          <a:bodyPr wrap="square"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0" b="0" i="0" u="none" strike="noStrike" kern="1200" cap="none" spc="0" normalizeH="0" baseline="0" noProof="0" dirty="0">
                <a:ln>
                  <a:noFill/>
                </a:ln>
                <a:solidFill>
                  <a:srgbClr val="FF0000"/>
                </a:solidFill>
                <a:effectLst/>
                <a:uLnTx/>
                <a:uFillTx/>
                <a:latin typeface="ＭＳ Ｐゴシック"/>
                <a:ea typeface="ＭＳ Ｐゴシック"/>
                <a:cs typeface="+mn-cs"/>
              </a:rPr>
              <a:t>NMDA</a:t>
            </a:r>
            <a:r>
              <a:rPr kumimoji="1" lang="ja-JP" altLang="en-US" sz="8000" b="0" i="0" u="none" strike="noStrike" kern="1200" cap="none" spc="0" normalizeH="0" baseline="0" noProof="0" dirty="0">
                <a:ln>
                  <a:noFill/>
                </a:ln>
                <a:solidFill>
                  <a:srgbClr val="FF0000"/>
                </a:solidFill>
                <a:effectLst/>
                <a:uLnTx/>
                <a:uFillTx/>
                <a:latin typeface="ＭＳ Ｐゴシック"/>
                <a:ea typeface="ＭＳ Ｐゴシック"/>
                <a:cs typeface="+mn-cs"/>
              </a:rPr>
              <a:t>型</a:t>
            </a:r>
            <a:r>
              <a:rPr kumimoji="1" lang="en-US" altLang="ja-JP" sz="8000" b="0" i="0" u="none" strike="noStrike" kern="1200" cap="none" spc="0" normalizeH="0" baseline="0" noProof="0" dirty="0" err="1">
                <a:ln>
                  <a:noFill/>
                </a:ln>
                <a:solidFill>
                  <a:srgbClr val="FF0000"/>
                </a:solidFill>
                <a:effectLst/>
                <a:uLnTx/>
                <a:uFillTx/>
                <a:latin typeface="ＭＳ Ｐゴシック"/>
                <a:ea typeface="ＭＳ Ｐゴシック"/>
                <a:cs typeface="+mn-cs"/>
              </a:rPr>
              <a:t>GluR</a:t>
            </a:r>
            <a:r>
              <a:rPr kumimoji="1" lang="ja-JP" altLang="en-US" sz="8000" b="0" i="0" u="none" strike="noStrike" kern="1200" cap="none" spc="0" normalizeH="0" baseline="0" noProof="0" dirty="0">
                <a:ln>
                  <a:noFill/>
                </a:ln>
                <a:solidFill>
                  <a:srgbClr val="FF0000"/>
                </a:solidFill>
                <a:effectLst/>
                <a:uLnTx/>
                <a:uFillTx/>
                <a:latin typeface="ＭＳ Ｐゴシック"/>
                <a:ea typeface="ＭＳ Ｐゴシック"/>
                <a:cs typeface="+mn-cs"/>
              </a:rPr>
              <a:t>抗体</a:t>
            </a:r>
            <a:endParaRPr kumimoji="1" lang="en-US" altLang="ja-JP" sz="8000" b="0" i="0" u="none" strike="noStrike" kern="1200" cap="none" spc="0" normalizeH="0" baseline="0" noProof="0" dirty="0">
              <a:ln>
                <a:noFill/>
              </a:ln>
              <a:solidFill>
                <a:srgbClr val="FF0000"/>
              </a:solidFill>
              <a:effectLst/>
              <a:uLnTx/>
              <a:uFillTx/>
              <a:latin typeface="ＭＳ Ｐゴシック"/>
              <a:ea typeface="ＭＳ Ｐゴシック"/>
              <a:cs typeface="+mn-cs"/>
            </a:endParaRPr>
          </a:p>
          <a:p>
            <a:pPr marL="857250" marR="0" lvl="0" indent="-8572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6600" b="0" i="0" u="none" strike="noStrike" kern="1200" cap="none" spc="0" normalizeH="0" baseline="0" noProof="0" dirty="0">
                <a:ln>
                  <a:noFill/>
                </a:ln>
                <a:solidFill>
                  <a:srgbClr val="FF0000"/>
                </a:solidFill>
                <a:effectLst/>
                <a:uLnTx/>
                <a:uFillTx/>
                <a:latin typeface="ＭＳ Ｐゴシック"/>
                <a:ea typeface="ＭＳ Ｐゴシック"/>
                <a:cs typeface="+mn-cs"/>
              </a:rPr>
              <a:t>静岡文献</a:t>
            </a:r>
            <a:endParaRPr kumimoji="1" lang="ja-JP" altLang="ja-JP" sz="6600" b="0" i="0" u="none" strike="noStrike" kern="1200" cap="none" spc="0" normalizeH="0" baseline="0" noProof="0" dirty="0">
              <a:ln>
                <a:noFill/>
              </a:ln>
              <a:solidFill>
                <a:srgbClr val="FF0000"/>
              </a:solidFill>
              <a:effectLst/>
              <a:uLnTx/>
              <a:uFillTx/>
              <a:latin typeface="ＭＳ Ｐゴシック"/>
              <a:ea typeface="ＭＳ Ｐゴシック"/>
              <a:cs typeface="Arial" pitchFamily="34" charset="0"/>
            </a:endParaRPr>
          </a:p>
        </p:txBody>
      </p:sp>
      <p:sp>
        <p:nvSpPr>
          <p:cNvPr id="3" name="テキスト ボックス 2">
            <a:extLst>
              <a:ext uri="{FF2B5EF4-FFF2-40B4-BE49-F238E27FC236}">
                <a16:creationId xmlns:a16="http://schemas.microsoft.com/office/drawing/2014/main" id="{25A83BA5-5389-177E-31A0-6F6626364778}"/>
              </a:ext>
            </a:extLst>
          </p:cNvPr>
          <p:cNvSpPr txBox="1"/>
          <p:nvPr/>
        </p:nvSpPr>
        <p:spPr>
          <a:xfrm>
            <a:off x="7603212" y="177282"/>
            <a:ext cx="121058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20250512</a:t>
            </a:r>
            <a:endParaRPr kumimoji="1" lang="ja-JP"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
        <p:nvSpPr>
          <p:cNvPr id="5" name="テキスト ボックス 4">
            <a:extLst>
              <a:ext uri="{FF2B5EF4-FFF2-40B4-BE49-F238E27FC236}">
                <a16:creationId xmlns:a16="http://schemas.microsoft.com/office/drawing/2014/main" id="{259D2937-6439-EA42-8269-26F66DC4DAFF}"/>
              </a:ext>
            </a:extLst>
          </p:cNvPr>
          <p:cNvSpPr txBox="1"/>
          <p:nvPr/>
        </p:nvSpPr>
        <p:spPr>
          <a:xfrm>
            <a:off x="647893" y="3322793"/>
            <a:ext cx="7968927" cy="2062103"/>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0" i="0" u="none" strike="noStrike" kern="12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NMDA</a:t>
            </a:r>
            <a:r>
              <a:rPr kumimoji="1" lang="ja-JP" altLang="en-US" sz="1800" b="0" i="0" u="none" strike="noStrike" kern="12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型</a:t>
            </a:r>
            <a:r>
              <a:rPr kumimoji="1" lang="en-US" altLang="ja-JP" sz="1800" b="0" i="0" u="none" strike="noStrike" kern="1200" cap="none" spc="0" normalizeH="0" baseline="0" noProof="0" dirty="0" err="1">
                <a:ln>
                  <a:noFill/>
                </a:ln>
                <a:solidFill>
                  <a:srgbClr val="000000"/>
                </a:solidFill>
                <a:effectLst/>
                <a:uLnTx/>
                <a:uFillTx/>
                <a:latin typeface="ＭＳ Ｐゴシック"/>
                <a:ea typeface="ＭＳ Ｐゴシック"/>
                <a:cs typeface="Times New Roman" panose="02020603050405020304" pitchFamily="18" charset="0"/>
              </a:rPr>
              <a:t>GluR</a:t>
            </a:r>
            <a:r>
              <a:rPr kumimoji="1" lang="ja-JP" altLang="en-US" sz="1800" b="0" i="0" u="none" strike="noStrike" kern="12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に対する抗体の測定法には複数の方法があります。</a:t>
            </a:r>
            <a:endParaRPr kumimoji="1" lang="en-US" altLang="ja-JP" sz="1800" b="0" i="0" u="none" strike="noStrike" kern="12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0" i="0" u="none" strike="noStrike" kern="12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Cell based assay (CBA)</a:t>
            </a:r>
            <a:r>
              <a:rPr kumimoji="1" lang="ja-JP" altLang="ja-JP" sz="1800" b="0" i="0" u="none" strike="noStrike" kern="12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の</a:t>
            </a:r>
            <a:r>
              <a:rPr kumimoji="1" lang="en-US" altLang="ja-JP" sz="1800" b="0" i="0" u="none" strike="noStrike" kern="12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NMDAR</a:t>
            </a:r>
            <a:r>
              <a:rPr kumimoji="1" lang="ja-JP" altLang="ja-JP" sz="1800" b="0" i="0" u="none" strike="noStrike" kern="12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抗体</a:t>
            </a:r>
            <a:r>
              <a:rPr kumimoji="1" lang="en-US" altLang="ja-JP" sz="1800" b="0" i="0" u="none" strike="noStrike" kern="12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800" b="0" i="0" u="none" strike="noStrike" kern="12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いわゆる</a:t>
            </a:r>
            <a:r>
              <a:rPr kumimoji="1" lang="en-US" altLang="ja-JP" sz="1800" b="0" i="0" u="none" strike="noStrike" kern="12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Dalmau</a:t>
            </a:r>
            <a:r>
              <a:rPr kumimoji="1" lang="ja-JP" altLang="en-US" sz="1800" b="0" i="0" u="none" strike="noStrike" kern="12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抗体）</a:t>
            </a:r>
            <a:r>
              <a:rPr kumimoji="1" lang="ja-JP" altLang="ja-JP" sz="1800" b="0" i="0" u="none" strike="noStrike" kern="12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も</a:t>
            </a:r>
            <a:r>
              <a:rPr kumimoji="1" lang="ja-JP" altLang="en-US" sz="1800" b="0" i="0" u="none" strike="noStrike" kern="12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800" b="0" i="0" u="none" strike="noStrike" kern="12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ELISA</a:t>
            </a:r>
            <a:r>
              <a:rPr kumimoji="1" lang="ja-JP" altLang="en-US" sz="1800" b="0" i="0" u="none" strike="noStrike" kern="12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による</a:t>
            </a:r>
            <a:r>
              <a:rPr kumimoji="1" lang="en-US" altLang="ja-JP" sz="1800" b="0" i="0" u="none" strike="noStrike" kern="12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NMDA</a:t>
            </a:r>
            <a:r>
              <a:rPr kumimoji="1" lang="ja-JP" altLang="en-US" sz="1800" b="0" i="0" u="none" strike="noStrike" kern="12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型</a:t>
            </a:r>
            <a:r>
              <a:rPr kumimoji="1" lang="en-US" altLang="ja-JP" sz="1800" b="0" i="0" u="none" strike="noStrike" kern="1200" cap="none" spc="0" normalizeH="0" baseline="0" noProof="0" dirty="0" err="1">
                <a:ln>
                  <a:noFill/>
                </a:ln>
                <a:solidFill>
                  <a:srgbClr val="000000"/>
                </a:solidFill>
                <a:effectLst/>
                <a:uLnTx/>
                <a:uFillTx/>
                <a:latin typeface="ＭＳ Ｐゴシック"/>
                <a:ea typeface="ＭＳ Ｐゴシック"/>
                <a:cs typeface="Times New Roman" panose="02020603050405020304" pitchFamily="18" charset="0"/>
              </a:rPr>
              <a:t>GluR</a:t>
            </a:r>
            <a:r>
              <a:rPr kumimoji="1" lang="ja-JP" altLang="en-US" sz="1800" b="0" i="0" u="none" strike="noStrike" kern="12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サブユニット抗体（いわゆる</a:t>
            </a:r>
            <a:r>
              <a:rPr kumimoji="1" lang="en-US" altLang="ja-JP" sz="1800" b="0" i="0" u="none" strike="noStrike" kern="1200" cap="none" spc="0" normalizeH="0" baseline="0" noProof="0" dirty="0" err="1">
                <a:ln>
                  <a:noFill/>
                </a:ln>
                <a:solidFill>
                  <a:srgbClr val="000000"/>
                </a:solidFill>
                <a:effectLst/>
                <a:uLnTx/>
                <a:uFillTx/>
                <a:latin typeface="ＭＳ Ｐゴシック"/>
                <a:ea typeface="ＭＳ Ｐゴシック"/>
                <a:cs typeface="Times New Roman" panose="02020603050405020304" pitchFamily="18" charset="0"/>
              </a:rPr>
              <a:t>GluR</a:t>
            </a:r>
            <a:r>
              <a:rPr kumimoji="1" lang="ja-JP" altLang="ja-JP" sz="1800" b="0" i="0" u="none" strike="noStrike" kern="12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抗体</a:t>
            </a:r>
            <a:r>
              <a:rPr kumimoji="1" lang="ja-JP" altLang="en-US" sz="1800" b="0" i="0" u="none" strike="noStrike" kern="12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ja-JP" sz="1800" b="0" i="0" u="none" strike="noStrike" kern="12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も、疾患特異性はなく、種々の疾患で陽性となり</a:t>
            </a:r>
            <a:r>
              <a:rPr kumimoji="1" lang="ja-JP" altLang="en-US" sz="1800" b="0" i="0" u="none" strike="noStrike" kern="12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ます（</a:t>
            </a:r>
            <a:r>
              <a:rPr kumimoji="1" lang="zh-CN" altLang="en-US" sz="1800" b="0" i="0" u="none" strike="noStrike" kern="1200" cap="none" spc="0" normalizeH="0" baseline="0" noProof="0" dirty="0">
                <a:ln>
                  <a:noFill/>
                </a:ln>
                <a:solidFill>
                  <a:srgbClr val="1F3134"/>
                </a:solidFill>
                <a:effectLst/>
                <a:uLnTx/>
                <a:uFillTx/>
                <a:latin typeface="Kosugi Maru"/>
                <a:ea typeface="ＭＳ Ｐゴシック"/>
                <a:cs typeface="+mn-cs"/>
                <a:hlinkClick r:id="rId2"/>
              </a:rPr>
              <a:t>抗</a:t>
            </a:r>
            <a:r>
              <a:rPr kumimoji="1" lang="en-US" altLang="zh-CN" sz="1800" b="0" i="0" u="none" strike="noStrike" kern="1200" cap="none" spc="0" normalizeH="0" baseline="0" noProof="0" dirty="0">
                <a:ln>
                  <a:noFill/>
                </a:ln>
                <a:solidFill>
                  <a:srgbClr val="1F3134"/>
                </a:solidFill>
                <a:effectLst/>
                <a:uLnTx/>
                <a:uFillTx/>
                <a:latin typeface="Kosugi Maru"/>
                <a:ea typeface="ＭＳ Ｐゴシック"/>
                <a:cs typeface="+mn-cs"/>
                <a:hlinkClick r:id="rId2"/>
              </a:rPr>
              <a:t>NMDA</a:t>
            </a:r>
            <a:r>
              <a:rPr kumimoji="1" lang="zh-CN" altLang="en-US" sz="1800" b="0" i="0" u="none" strike="noStrike" kern="1200" cap="none" spc="0" normalizeH="0" baseline="0" noProof="0" dirty="0">
                <a:ln>
                  <a:noFill/>
                </a:ln>
                <a:solidFill>
                  <a:srgbClr val="1F3134"/>
                </a:solidFill>
                <a:effectLst/>
                <a:uLnTx/>
                <a:uFillTx/>
                <a:latin typeface="Kosugi Maru"/>
                <a:ea typeface="ＭＳ Ｐゴシック"/>
                <a:cs typeface="+mn-cs"/>
                <a:hlinkClick r:id="rId2"/>
              </a:rPr>
              <a:t>受容体脳炎（脳科学辞典） </a:t>
            </a:r>
            <a:r>
              <a:rPr kumimoji="1" lang="ja-JP" altLang="en-US" sz="1800" b="0" i="0" u="none" strike="noStrike" kern="1200" cap="none" spc="0" normalizeH="0" baseline="0" noProof="0" dirty="0">
                <a:ln>
                  <a:noFill/>
                </a:ln>
                <a:solidFill>
                  <a:srgbClr val="1F3134"/>
                </a:solidFill>
                <a:effectLst/>
                <a:uLnTx/>
                <a:uFillTx/>
                <a:latin typeface="Kosugi Maru"/>
                <a:ea typeface="ＭＳ Ｐゴシック"/>
                <a:cs typeface="+mn-cs"/>
              </a:rPr>
              <a:t>）</a:t>
            </a:r>
            <a:r>
              <a:rPr kumimoji="1" lang="ja-JP" altLang="en-US" sz="1800" b="0" i="0" u="none" strike="noStrike" kern="12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ja-JP" sz="2000" b="0" i="0" u="none" strike="noStrike" kern="1200" cap="none" spc="0" normalizeH="0" baseline="0" noProof="0" dirty="0">
              <a:ln>
                <a:noFill/>
              </a:ln>
              <a:solidFill>
                <a:prstClr val="black"/>
              </a:solidFill>
              <a:effectLst/>
              <a:uLnTx/>
              <a:uFillTx/>
              <a:latin typeface="ＭＳ Ｐゴシック"/>
              <a:ea typeface="ＭＳ Ｐゴシック"/>
              <a:cs typeface="ＭＳ Ｐゴシック" panose="020B0600070205080204" pitchFamily="50" charset="-128"/>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b="0" i="0" u="none" strike="noStrike" kern="12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これらの抗神経抗体は、</a:t>
            </a:r>
            <a:r>
              <a:rPr kumimoji="1" lang="ja-JP" altLang="ja-JP" sz="1800" b="0" i="0" u="none" strike="noStrike" kern="12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疾患マーカーというより、免疫が関与する</a:t>
            </a:r>
            <a:r>
              <a:rPr kumimoji="1" lang="ja-JP" altLang="en-US" sz="1800" b="0" i="0" u="none" strike="noStrike" kern="12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ことを示唆する</a:t>
            </a:r>
            <a:r>
              <a:rPr kumimoji="1" lang="ja-JP" altLang="ja-JP" sz="1800" b="0" i="0" u="none" strike="noStrike" kern="12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病態マーカーと考えています。</a:t>
            </a:r>
            <a:endParaRPr kumimoji="1" lang="en-US" altLang="ja-JP" sz="1800" b="0" i="0" u="none" strike="noStrike" kern="12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b="0" i="0" u="none" strike="noStrike" kern="12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次頁以降の論文を参照ください。</a:t>
            </a:r>
            <a:endParaRPr kumimoji="1" lang="ja-JP" altLang="ja-JP" sz="2000" b="0" i="0" u="none" strike="noStrike" kern="1200" cap="none" spc="0" normalizeH="0" baseline="0" noProof="0" dirty="0">
              <a:ln>
                <a:noFill/>
              </a:ln>
              <a:solidFill>
                <a:prstClr val="black"/>
              </a:solidFill>
              <a:effectLst/>
              <a:uLnTx/>
              <a:uFillTx/>
              <a:latin typeface="ＭＳ Ｐゴシック"/>
              <a:ea typeface="ＭＳ Ｐゴシック"/>
              <a:cs typeface="ＭＳ Ｐゴシック" panose="020B0600070205080204" pitchFamily="50" charset="-128"/>
            </a:endParaRPr>
          </a:p>
        </p:txBody>
      </p:sp>
    </p:spTree>
    <p:extLst>
      <p:ext uri="{BB962C8B-B14F-4D97-AF65-F5344CB8AC3E}">
        <p14:creationId xmlns:p14="http://schemas.microsoft.com/office/powerpoint/2010/main" val="2240390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248EE41-A7EC-2C54-8991-AF828C15826E}"/>
              </a:ext>
            </a:extLst>
          </p:cNvPr>
          <p:cNvSpPr txBox="1"/>
          <p:nvPr/>
        </p:nvSpPr>
        <p:spPr>
          <a:xfrm>
            <a:off x="284934" y="765997"/>
            <a:ext cx="8679553" cy="3016210"/>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Kyohei Sakaguchi, Yukitoshi Takahashi, et al., </a:t>
            </a:r>
            <a:r>
              <a:rPr kumimoji="1" lang="en-US" altLang="ja-JP" sz="16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Infantile neuroaxonal dystrophy </a:t>
            </a:r>
            <a:r>
              <a:rPr kumimoji="1" lang="en-US" altLang="ja-JP"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with increased antibodies to glutamate receptors: A case report, No To </a:t>
            </a:r>
            <a:r>
              <a:rPr kumimoji="1" lang="en-US" altLang="ja-JP" sz="1600" b="0" i="0" u="none" strike="noStrike" kern="1200" cap="none" spc="0" normalizeH="0" baseline="0" noProof="0" dirty="0" err="1">
                <a:ln>
                  <a:noFill/>
                </a:ln>
                <a:solidFill>
                  <a:prstClr val="black"/>
                </a:solidFill>
                <a:effectLst/>
                <a:uLnTx/>
                <a:uFillTx/>
                <a:latin typeface="Arial" panose="020B0604020202020204" pitchFamily="34" charset="0"/>
                <a:ea typeface="ＭＳ Ｐゴシック"/>
                <a:cs typeface="Arial" panose="020B0604020202020204" pitchFamily="34" charset="0"/>
              </a:rPr>
              <a:t>Hattatsu</a:t>
            </a:r>
            <a:r>
              <a:rPr kumimoji="1" lang="en-US" altLang="ja-JP"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2022; 54:431-6. </a:t>
            </a:r>
            <a:r>
              <a:rPr kumimoji="1" lang="en-US" altLang="ja-JP" sz="1600" b="0" i="0" u="none" strike="noStrike" kern="1200" cap="none" spc="0" normalizeH="0" baseline="0" noProof="0" dirty="0">
                <a:ln>
                  <a:noFill/>
                </a:ln>
                <a:solidFill>
                  <a:srgbClr val="0000FF"/>
                </a:solidFill>
                <a:effectLst/>
                <a:uLnTx/>
                <a:uFillTx/>
                <a:latin typeface="Arial" panose="020B0604020202020204" pitchFamily="34" charset="0"/>
                <a:ea typeface="ＭＳ Ｐゴシック"/>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nl-NL" altLang="ja-JP"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Hoshino H, Takahashi Y, et al., </a:t>
            </a:r>
            <a:r>
              <a:rPr kumimoji="1" lang="nl-NL" altLang="ja-JP" sz="16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Glucose transporter type 1 deficiency syndrome </a:t>
            </a:r>
            <a:r>
              <a:rPr kumimoji="1" lang="nl-NL" altLang="ja-JP"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associated with </a:t>
            </a:r>
            <a:r>
              <a:rPr kumimoji="1" lang="nl-NL" altLang="ja-JP" sz="1600" b="0" i="0" u="none" strike="noStrike" kern="1200" cap="none" spc="0" normalizeH="0" baseline="0" noProof="0" dirty="0">
                <a:ln>
                  <a:noFill/>
                </a:ln>
                <a:solidFill>
                  <a:srgbClr val="0000FF"/>
                </a:solidFill>
                <a:effectLst/>
                <a:uLnTx/>
                <a:uFillTx/>
                <a:latin typeface="Arial" panose="020B0604020202020204" pitchFamily="34" charset="0"/>
                <a:ea typeface="ＭＳ Ｐゴシック"/>
                <a:cs typeface="Arial" panose="020B0604020202020204" pitchFamily="34" charset="0"/>
              </a:rPr>
              <a:t>autoantibodies to glutamate receptors</a:t>
            </a:r>
            <a:r>
              <a:rPr kumimoji="1" lang="nl-NL" altLang="ja-JP"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Brain Dev. 2020;42(9):686-690. </a:t>
            </a:r>
            <a:r>
              <a:rPr kumimoji="1" lang="nl-NL" altLang="ja-JP" sz="1600" b="0" i="0" u="none" strike="noStrike" kern="1200" cap="none" spc="0" normalizeH="0" baseline="0" noProof="0" dirty="0">
                <a:ln>
                  <a:noFill/>
                </a:ln>
                <a:solidFill>
                  <a:srgbClr val="0000FF"/>
                </a:solidFill>
                <a:effectLst/>
                <a:uLnTx/>
                <a:uFillTx/>
                <a:latin typeface="Arial" panose="020B0604020202020204" pitchFamily="34" charset="0"/>
                <a:ea typeface="ＭＳ Ｐゴシック"/>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nl-NL" altLang="ja-JP"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Fujita K, Takahashi Y, et al., Antibodies to </a:t>
            </a:r>
            <a:r>
              <a:rPr kumimoji="1" lang="nl-NL" altLang="ja-JP" sz="1600" b="0" i="0" u="none" strike="noStrike" kern="1200" cap="none" spc="0" normalizeH="0" baseline="0" noProof="0" dirty="0">
                <a:ln>
                  <a:noFill/>
                </a:ln>
                <a:solidFill>
                  <a:srgbClr val="0000FF"/>
                </a:solidFill>
                <a:effectLst/>
                <a:uLnTx/>
                <a:uFillTx/>
                <a:latin typeface="Arial" panose="020B0604020202020204" pitchFamily="34" charset="0"/>
                <a:ea typeface="ＭＳ Ｐゴシック"/>
                <a:cs typeface="Arial" panose="020B0604020202020204" pitchFamily="34" charset="0"/>
              </a:rPr>
              <a:t>N-methyl-D-aspartate glutamate receptors </a:t>
            </a:r>
            <a:r>
              <a:rPr kumimoji="1" lang="nl-NL" altLang="ja-JP"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in </a:t>
            </a:r>
            <a:r>
              <a:rPr kumimoji="1" lang="nl-NL" altLang="ja-JP" sz="16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Creutzfeldt-Jakob disease </a:t>
            </a:r>
            <a:r>
              <a:rPr kumimoji="1" lang="nl-NL" altLang="ja-JP"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patients. J Neuroimmunol. 2012;251(1-2):90-3. </a:t>
            </a:r>
            <a:r>
              <a:rPr kumimoji="1" lang="nl-NL" altLang="ja-JP" sz="1600" b="0" i="0" u="none" strike="noStrike" kern="1200" cap="none" spc="0" normalizeH="0" baseline="0" noProof="0" dirty="0">
                <a:ln>
                  <a:noFill/>
                </a:ln>
                <a:solidFill>
                  <a:srgbClr val="0000FF"/>
                </a:solidFill>
                <a:effectLst/>
                <a:uLnTx/>
                <a:uFillTx/>
                <a:latin typeface="Arial" panose="020B0604020202020204" pitchFamily="34" charset="0"/>
                <a:ea typeface="ＭＳ Ｐゴシック"/>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伊倉崇浩、高橋幸利、他、抗</a:t>
            </a:r>
            <a:r>
              <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α</a:t>
            </a: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エノラーゼＮ末端抗体陽性の</a:t>
            </a:r>
            <a:r>
              <a:rPr kumimoji="1" lang="ja-JP" altLang="en-US" sz="16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レヴィ小体型認知症</a:t>
            </a: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の１例　橋本脳症との鑑別診断、</a:t>
            </a:r>
            <a:r>
              <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Brain &amp; Nerve, 2015;67(‘7):967-972.</a:t>
            </a: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6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ELISA</a:t>
            </a:r>
            <a:r>
              <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1" lang="ja-JP" altLang="ja-JP" sz="1400" b="0" i="0" u="none" strike="noStrike" kern="100" cap="none" spc="0" normalizeH="0" baseline="0" noProof="0" dirty="0">
              <a:ln>
                <a:noFill/>
              </a:ln>
              <a:solidFill>
                <a:prstClr val="black"/>
              </a:solidFill>
              <a:effectLst/>
              <a:uLnTx/>
              <a:uFillTx/>
              <a:latin typeface="Arial" panose="020B0604020202020204" pitchFamily="34" charset="0"/>
              <a:ea typeface="ＭＳ 明朝" panose="02020609040205080304" pitchFamily="17" charset="-128"/>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1" lang="en-US" altLang="ja-JP" sz="16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1" lang="nl-NL" altLang="ja-JP" sz="16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p:txBody>
      </p:sp>
      <p:sp>
        <p:nvSpPr>
          <p:cNvPr id="3" name="テキスト ボックス 2">
            <a:extLst>
              <a:ext uri="{FF2B5EF4-FFF2-40B4-BE49-F238E27FC236}">
                <a16:creationId xmlns:a16="http://schemas.microsoft.com/office/drawing/2014/main" id="{8CC450C6-08D1-E30B-45B8-FA869D7AB2D7}"/>
              </a:ext>
            </a:extLst>
          </p:cNvPr>
          <p:cNvSpPr txBox="1"/>
          <p:nvPr/>
        </p:nvSpPr>
        <p:spPr>
          <a:xfrm>
            <a:off x="284935" y="224719"/>
            <a:ext cx="391645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Degenerative and metabolic disease</a:t>
            </a:r>
            <a:endParaRPr kumimoji="1" lang="ja-JP"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
        <p:nvSpPr>
          <p:cNvPr id="4" name="テキスト ボックス 3">
            <a:extLst>
              <a:ext uri="{FF2B5EF4-FFF2-40B4-BE49-F238E27FC236}">
                <a16:creationId xmlns:a16="http://schemas.microsoft.com/office/drawing/2014/main" id="{A3C75781-B2A7-22A9-3792-97F2CF0968B9}"/>
              </a:ext>
            </a:extLst>
          </p:cNvPr>
          <p:cNvSpPr txBox="1"/>
          <p:nvPr/>
        </p:nvSpPr>
        <p:spPr>
          <a:xfrm>
            <a:off x="405560" y="4637622"/>
            <a:ext cx="331372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Systemic autoimmune disease</a:t>
            </a:r>
            <a:endParaRPr kumimoji="1" lang="ja-JP"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
        <p:nvSpPr>
          <p:cNvPr id="5" name="テキスト ボックス 4">
            <a:extLst>
              <a:ext uri="{FF2B5EF4-FFF2-40B4-BE49-F238E27FC236}">
                <a16:creationId xmlns:a16="http://schemas.microsoft.com/office/drawing/2014/main" id="{888DF681-A04E-F671-D313-70E5D17A7BAE}"/>
              </a:ext>
            </a:extLst>
          </p:cNvPr>
          <p:cNvSpPr txBox="1"/>
          <p:nvPr/>
        </p:nvSpPr>
        <p:spPr>
          <a:xfrm>
            <a:off x="284297" y="5092927"/>
            <a:ext cx="8424936" cy="1815882"/>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nl-NL"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Park DJ, Takahashi Y, et al., Anti-N-methyl-D-aspartate receptor antibodies are associated with </a:t>
            </a:r>
            <a:r>
              <a:rPr kumimoji="1" lang="nl-NL" altLang="ja-JP" sz="14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fibromyalgia in patients with systemic lupus erythematosus</a:t>
            </a:r>
            <a:r>
              <a:rPr kumimoji="1" lang="nl-NL"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a case-control study. Clin Exp Rheumatol. 2017;35 Suppl 105(3):54-60. </a:t>
            </a:r>
            <a:r>
              <a:rPr kumimoji="1" lang="nl-NL" altLang="ja-JP" sz="1400" b="0" i="0" u="none" strike="noStrike" kern="1200" cap="none" spc="0" normalizeH="0" baseline="0" noProof="0" dirty="0">
                <a:ln>
                  <a:noFill/>
                </a:ln>
                <a:solidFill>
                  <a:srgbClr val="0000FF"/>
                </a:solidFill>
                <a:effectLst/>
                <a:uLnTx/>
                <a:uFillTx/>
                <a:latin typeface="Arial" panose="020B0604020202020204" pitchFamily="34" charset="0"/>
                <a:ea typeface="ＭＳ Ｐゴシック"/>
                <a:cs typeface="Arial" panose="020B0604020202020204" pitchFamily="34" charset="0"/>
              </a:rPr>
              <a:t>Serum 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Yukitoshi Takahashi, et al., Immunological studies of cerebrospinal fluid from patients with CNS symptoms after </a:t>
            </a:r>
            <a:r>
              <a:rPr kumimoji="1" lang="en-US" altLang="ja-JP" sz="14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human papillomavirus vaccination</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J Neuroimmunology, 2016;298:71-78. </a:t>
            </a:r>
            <a:r>
              <a:rPr kumimoji="1" lang="en-US" altLang="ja-JP" sz="1400" b="0" i="0" u="none" strike="noStrike" kern="1200" cap="none" spc="0" normalizeH="0" baseline="0" noProof="0" dirty="0">
                <a:ln>
                  <a:noFill/>
                </a:ln>
                <a:solidFill>
                  <a:srgbClr val="3333FF"/>
                </a:solidFill>
                <a:effectLst/>
                <a:uLnTx/>
                <a:uFillTx/>
                <a:latin typeface="Arial" panose="020B0604020202020204" pitchFamily="34" charset="0"/>
                <a:ea typeface="ＭＳ Ｐゴシック"/>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Chihiro </a:t>
            </a:r>
            <a:r>
              <a:rPr kumimoji="1" lang="en-US" altLang="ja-JP" sz="1400" b="0" i="0" u="none" strike="noStrike" kern="1200" cap="none" spc="0" normalizeH="0" baseline="0" noProof="0" dirty="0" err="1">
                <a:ln>
                  <a:noFill/>
                </a:ln>
                <a:solidFill>
                  <a:prstClr val="black"/>
                </a:solidFill>
                <a:effectLst/>
                <a:uLnTx/>
                <a:uFillTx/>
                <a:latin typeface="Arial" panose="020B0604020202020204" pitchFamily="34" charset="0"/>
                <a:ea typeface="ＭＳ Ｐゴシック"/>
                <a:cs typeface="Arial" panose="020B0604020202020204" pitchFamily="34" charset="0"/>
              </a:rPr>
              <a:t>Yonee</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Yukitoshi Takahashi, et al., Association of Acute Cerebellar Ataxia and </a:t>
            </a:r>
            <a:r>
              <a:rPr kumimoji="1" lang="en-US" altLang="ja-JP" sz="14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Human Papilloma Virus Vaccination</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A Case Report, Neuropediatrics, 2013;44(5):265-7. </a:t>
            </a:r>
            <a:r>
              <a:rPr kumimoji="1" lang="en-US" altLang="ja-JP" sz="1400" b="0" i="0" u="none" strike="noStrike" kern="1200" cap="none" spc="0" normalizeH="0" baseline="0" noProof="0" dirty="0">
                <a:ln>
                  <a:noFill/>
                </a:ln>
                <a:solidFill>
                  <a:srgbClr val="3333FF"/>
                </a:solidFill>
                <a:effectLst/>
                <a:uLnTx/>
                <a:uFillTx/>
                <a:latin typeface="Arial" panose="020B0604020202020204" pitchFamily="34" charset="0"/>
                <a:ea typeface="ＭＳ Ｐゴシック"/>
                <a:cs typeface="Arial" panose="020B0604020202020204" pitchFamily="34" charset="0"/>
              </a:rPr>
              <a:t>ELISA D2-serum</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
        <p:nvSpPr>
          <p:cNvPr id="7" name="テキスト ボックス 6">
            <a:extLst>
              <a:ext uri="{FF2B5EF4-FFF2-40B4-BE49-F238E27FC236}">
                <a16:creationId xmlns:a16="http://schemas.microsoft.com/office/drawing/2014/main" id="{E0D64A42-72B3-9C4A-C726-3B5D15C8FF75}"/>
              </a:ext>
            </a:extLst>
          </p:cNvPr>
          <p:cNvSpPr txBox="1"/>
          <p:nvPr/>
        </p:nvSpPr>
        <p:spPr>
          <a:xfrm>
            <a:off x="7972830" y="188640"/>
            <a:ext cx="813043"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20250428</a:t>
            </a:r>
            <a:endParaRPr kumimoji="1" lang="ja-JP" alt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1894848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0EFBCCA6-0D51-055B-4454-3BEA8658ACB1}"/>
              </a:ext>
            </a:extLst>
          </p:cNvPr>
          <p:cNvSpPr txBox="1"/>
          <p:nvPr/>
        </p:nvSpPr>
        <p:spPr>
          <a:xfrm>
            <a:off x="251520" y="720135"/>
            <a:ext cx="8499986" cy="5262979"/>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Tomoko Takeuchi, Yukitoshi Takahashi, et al., A boy with </a:t>
            </a:r>
            <a:r>
              <a:rPr kumimoji="1" lang="en-US" altLang="ja-JP" sz="14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autism spectrum disorder </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with antibodies to the NMDA-type glutamate receptor: Nine-year follow-up, changes in cognitive function, Child Neuropsychology, 2025 in press. DOI: 10.1080/09297049.2025.2495232 </a:t>
            </a:r>
            <a:r>
              <a:rPr kumimoji="1" lang="en-US" altLang="ja-JP" sz="1400" b="0" i="0" u="none" strike="noStrike" kern="1200" cap="none" spc="0" normalizeH="0" baseline="0" noProof="0" dirty="0">
                <a:ln>
                  <a:noFill/>
                </a:ln>
                <a:solidFill>
                  <a:srgbClr val="3333FF"/>
                </a:solidFill>
                <a:effectLst/>
                <a:uLnTx/>
                <a:uFillTx/>
                <a:latin typeface="Arial" panose="020B0604020202020204" pitchFamily="34" charset="0"/>
                <a:ea typeface="ＭＳ Ｐゴシック"/>
                <a:cs typeface="Arial" panose="020B0604020202020204" pitchFamily="34" charset="0"/>
              </a:rPr>
              <a:t>ELISA+CBA-sera(+)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nl-NL"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Minamisawa Y, Takahashi Y. et al., Case report: Evolution of </a:t>
            </a:r>
            <a:r>
              <a:rPr kumimoji="1" lang="nl-NL" altLang="ja-JP" sz="14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catatonic mutism and psychotic symptoms in an adolescent with Down syndrome</a:t>
            </a:r>
            <a:r>
              <a:rPr kumimoji="1" lang="nl-NL"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transition from Down syndrome disintegrative disorder to anti-N-methyl-D-aspartate receptor encephalitis. Front Neurol. 2023;14:1200541. </a:t>
            </a:r>
            <a:r>
              <a:rPr kumimoji="1" lang="nl-NL" altLang="ja-JP" sz="1400" b="0" i="0" u="none" strike="noStrike" kern="1200" cap="none" spc="0" normalizeH="0" baseline="0" noProof="0" dirty="0">
                <a:ln>
                  <a:noFill/>
                </a:ln>
                <a:solidFill>
                  <a:srgbClr val="0000FF"/>
                </a:solidFill>
                <a:effectLst/>
                <a:uLnTx/>
                <a:uFillTx/>
                <a:latin typeface="Arial" panose="020B0604020202020204" pitchFamily="34" charset="0"/>
                <a:ea typeface="ＭＳ Ｐゴシック"/>
                <a:cs typeface="Arial" panose="020B0604020202020204" pitchFamily="34" charset="0"/>
              </a:rPr>
              <a:t>ELISA &amp; CBA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nl-NL" altLang="ja-JP" sz="1400" b="0" i="0" u="none" strike="noStrike" kern="1200" cap="none" spc="0" normalizeH="0" baseline="0" noProof="0" dirty="0">
                <a:ln>
                  <a:noFill/>
                </a:ln>
                <a:solidFill>
                  <a:srgbClr val="212121"/>
                </a:solidFill>
                <a:effectLst/>
                <a:uLnTx/>
                <a:uFillTx/>
                <a:latin typeface="Arial" panose="020B0604020202020204" pitchFamily="34" charset="0"/>
                <a:ea typeface="ＭＳ Ｐゴシック"/>
                <a:cs typeface="Arial" panose="020B0604020202020204" pitchFamily="34" charset="0"/>
              </a:rPr>
              <a:t>Abe K, Takahashi Y, et al., Exploratory investigation on </a:t>
            </a:r>
            <a:r>
              <a:rPr kumimoji="1" lang="nl-NL" altLang="ja-JP" sz="1400" b="0" i="0" u="none" strike="noStrike" kern="1200" cap="none" spc="0" normalizeH="0" baseline="0" noProof="0" dirty="0">
                <a:ln>
                  <a:noFill/>
                </a:ln>
                <a:solidFill>
                  <a:srgbClr val="0000FF"/>
                </a:solidFill>
                <a:effectLst/>
                <a:uLnTx/>
                <a:uFillTx/>
                <a:latin typeface="Arial" panose="020B0604020202020204" pitchFamily="34" charset="0"/>
                <a:ea typeface="ＭＳ Ｐゴシック"/>
                <a:cs typeface="Arial" panose="020B0604020202020204" pitchFamily="34" charset="0"/>
              </a:rPr>
              <a:t>antibodies to GluN1 </a:t>
            </a:r>
            <a:r>
              <a:rPr kumimoji="1" lang="nl-NL" altLang="ja-JP" sz="1400" b="0" i="0" u="none" strike="noStrike" kern="1200" cap="none" spc="0" normalizeH="0" baseline="0" noProof="0" dirty="0">
                <a:ln>
                  <a:noFill/>
                </a:ln>
                <a:solidFill>
                  <a:srgbClr val="212121"/>
                </a:solidFill>
                <a:effectLst/>
                <a:uLnTx/>
                <a:uFillTx/>
                <a:latin typeface="Arial" panose="020B0604020202020204" pitchFamily="34" charset="0"/>
                <a:ea typeface="ＭＳ Ｐゴシック"/>
                <a:cs typeface="Arial" panose="020B0604020202020204" pitchFamily="34" charset="0"/>
              </a:rPr>
              <a:t>and cognitive dysfunction in patients with </a:t>
            </a:r>
            <a:r>
              <a:rPr kumimoji="1" lang="nl-NL" altLang="ja-JP" sz="14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chronic autoimmune psychosis</a:t>
            </a:r>
            <a:r>
              <a:rPr kumimoji="1" lang="nl-NL" altLang="ja-JP" sz="1400" b="0" i="0" u="none" strike="noStrike" kern="1200" cap="none" spc="0" normalizeH="0" baseline="0" noProof="0" dirty="0">
                <a:ln>
                  <a:noFill/>
                </a:ln>
                <a:solidFill>
                  <a:srgbClr val="212121"/>
                </a:solidFill>
                <a:effectLst/>
                <a:uLnTx/>
                <a:uFillTx/>
                <a:latin typeface="Arial" panose="020B0604020202020204" pitchFamily="34" charset="0"/>
                <a:ea typeface="ＭＳ Ｐゴシック"/>
                <a:cs typeface="Arial" panose="020B0604020202020204" pitchFamily="34" charset="0"/>
              </a:rPr>
              <a:t>. Neurosci Lett. 2021;743:135588.</a:t>
            </a:r>
            <a:r>
              <a:rPr kumimoji="1" lang="ja-JP" altLang="en-US" sz="1400" b="0" i="0" u="none" strike="noStrike" kern="1200" cap="none" spc="0" normalizeH="0" baseline="0" noProof="0" dirty="0">
                <a:ln>
                  <a:noFill/>
                </a:ln>
                <a:solidFill>
                  <a:srgbClr val="212121"/>
                </a:solidFill>
                <a:effectLst/>
                <a:uLnTx/>
                <a:uFillTx/>
                <a:latin typeface="Arial" panose="020B0604020202020204" pitchFamily="34" charset="0"/>
                <a:ea typeface="ＭＳ Ｐゴシック"/>
                <a:cs typeface="Arial" panose="020B0604020202020204" pitchFamily="34" charset="0"/>
              </a:rPr>
              <a:t> </a:t>
            </a:r>
            <a:r>
              <a:rPr kumimoji="1" lang="en-US" altLang="ja-JP" sz="1400" b="0" i="0" u="none" strike="noStrike" kern="1200" cap="none" spc="0" normalizeH="0" baseline="0" noProof="0" dirty="0">
                <a:ln>
                  <a:noFill/>
                </a:ln>
                <a:solidFill>
                  <a:srgbClr val="0000FF"/>
                </a:solidFill>
                <a:effectLst/>
                <a:uLnTx/>
                <a:uFillTx/>
                <a:latin typeface="Arial" panose="020B0604020202020204" pitchFamily="34" charset="0"/>
                <a:ea typeface="ＭＳ Ｐゴシック"/>
                <a:cs typeface="Arial" panose="020B0604020202020204" pitchFamily="34" charset="0"/>
              </a:rPr>
              <a:t>ELISA</a:t>
            </a:r>
            <a:r>
              <a:rPr kumimoji="1" lang="ja-JP" altLang="en-US" sz="1400" b="0" i="0" u="none" strike="noStrike" kern="1200" cap="none" spc="0" normalizeH="0" baseline="0" noProof="0" dirty="0">
                <a:ln>
                  <a:noFill/>
                </a:ln>
                <a:solidFill>
                  <a:srgbClr val="0000FF"/>
                </a:solidFill>
                <a:effectLst/>
                <a:uLnTx/>
                <a:uFillTx/>
                <a:latin typeface="Arial" panose="020B0604020202020204" pitchFamily="34" charset="0"/>
                <a:ea typeface="ＭＳ Ｐゴシック"/>
                <a:cs typeface="Arial" panose="020B0604020202020204" pitchFamily="34" charset="0"/>
              </a:rPr>
              <a:t> </a:t>
            </a:r>
            <a:r>
              <a:rPr kumimoji="1" lang="en-US" altLang="ja-JP" sz="1400" b="0" i="0" u="none" strike="noStrike" kern="1200" cap="none" spc="0" normalizeH="0" baseline="0" noProof="0" dirty="0">
                <a:ln>
                  <a:noFill/>
                </a:ln>
                <a:solidFill>
                  <a:srgbClr val="0000FF"/>
                </a:solidFill>
                <a:effectLst/>
                <a:uLnTx/>
                <a:uFillTx/>
                <a:latin typeface="Arial" panose="020B0604020202020204" pitchFamily="34" charset="0"/>
                <a:ea typeface="ＭＳ Ｐゴシック"/>
                <a:cs typeface="Arial" panose="020B0604020202020204" pitchFamily="34" charset="0"/>
              </a:rPr>
              <a:t>GluN1</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Tong J, et al., Elevated serum anti-NMDA receptor antibody levels in </a:t>
            </a:r>
            <a:r>
              <a:rPr kumimoji="1" lang="en-US" altLang="ja-JP" sz="14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first-episode patients with schizophrenia</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Brain </a:t>
            </a:r>
            <a:r>
              <a:rPr kumimoji="1" lang="en-US" altLang="ja-JP" sz="1400" b="0" i="0" u="none" strike="noStrike" kern="1200" cap="none" spc="0" normalizeH="0" baseline="0" noProof="0" dirty="0" err="1">
                <a:ln>
                  <a:noFill/>
                </a:ln>
                <a:solidFill>
                  <a:prstClr val="black"/>
                </a:solidFill>
                <a:effectLst/>
                <a:uLnTx/>
                <a:uFillTx/>
                <a:latin typeface="Arial" panose="020B0604020202020204" pitchFamily="34" charset="0"/>
                <a:ea typeface="ＭＳ Ｐゴシック"/>
                <a:cs typeface="Arial" panose="020B0604020202020204" pitchFamily="34" charset="0"/>
              </a:rPr>
              <a:t>Behav</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Immun. 2019 Oct;81:213-219. </a:t>
            </a:r>
            <a:r>
              <a:rPr kumimoji="1" lang="en-US" altLang="ja-JP" sz="1400" b="0" i="0" u="none" strike="noStrike" kern="1200" cap="none" spc="0" normalizeH="0" baseline="0" noProof="0" dirty="0">
                <a:ln>
                  <a:noFill/>
                </a:ln>
                <a:solidFill>
                  <a:srgbClr val="0000FF"/>
                </a:solidFill>
                <a:effectLst/>
                <a:uLnTx/>
                <a:uFillTx/>
                <a:latin typeface="Arial" panose="020B0604020202020204" pitchFamily="34" charset="0"/>
                <a:ea typeface="ＭＳ Ｐゴシック"/>
                <a:cs typeface="Arial" panose="020B0604020202020204" pitchFamily="34" charset="0"/>
              </a:rPr>
              <a:t>ELISA-GluN1</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Ikura T, Takahashi Y, et al., Evaluation of titers of antibodies against peptides of subunits NR1 and NR2B of glutamate receptor by enzyme-linked immunosorbent assay in </a:t>
            </a:r>
            <a:r>
              <a:rPr kumimoji="1" lang="en-US" altLang="ja-JP" sz="14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psychiatric patients with anti-thyroid antibodies</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a:t>
            </a:r>
            <a:r>
              <a:rPr kumimoji="1" lang="en-US" altLang="ja-JP" sz="1400" b="0" i="0" u="none" strike="noStrike" kern="1200" cap="none" spc="0" normalizeH="0" baseline="0" noProof="0" dirty="0" err="1">
                <a:ln>
                  <a:noFill/>
                </a:ln>
                <a:solidFill>
                  <a:prstClr val="black"/>
                </a:solidFill>
                <a:effectLst/>
                <a:uLnTx/>
                <a:uFillTx/>
                <a:latin typeface="Arial" panose="020B0604020202020204" pitchFamily="34" charset="0"/>
                <a:ea typeface="ＭＳ Ｐゴシック"/>
                <a:cs typeface="Arial" panose="020B0604020202020204" pitchFamily="34" charset="0"/>
              </a:rPr>
              <a:t>Neurosci</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Lett. 2016; 628: 201-6. </a:t>
            </a:r>
            <a:r>
              <a:rPr kumimoji="1" lang="en-US" altLang="ja-JP" sz="1400" b="0" i="0" u="none" strike="noStrike" kern="1200" cap="none" spc="0" normalizeH="0" baseline="0" noProof="0" dirty="0">
                <a:ln>
                  <a:noFill/>
                </a:ln>
                <a:solidFill>
                  <a:srgbClr val="0000FF"/>
                </a:solidFill>
                <a:effectLst/>
                <a:uLnTx/>
                <a:uFillTx/>
                <a:latin typeface="Arial" panose="020B0604020202020204" pitchFamily="34" charset="0"/>
                <a:ea typeface="ＭＳ Ｐゴシック"/>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Gon J, Takahashi Y, et al., Encephalitis With Antibodies to GluN2B During Administration of </a:t>
            </a:r>
            <a:r>
              <a:rPr kumimoji="1" lang="en-US" altLang="ja-JP" sz="14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Clozapine</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Clin </a:t>
            </a:r>
            <a:r>
              <a:rPr kumimoji="1" lang="en-US" altLang="ja-JP" sz="1400" b="0" i="0" u="none" strike="noStrike" kern="1200" cap="none" spc="0" normalizeH="0" baseline="0" noProof="0" dirty="0" err="1">
                <a:ln>
                  <a:noFill/>
                </a:ln>
                <a:solidFill>
                  <a:prstClr val="black"/>
                </a:solidFill>
                <a:effectLst/>
                <a:uLnTx/>
                <a:uFillTx/>
                <a:latin typeface="Arial" panose="020B0604020202020204" pitchFamily="34" charset="0"/>
                <a:ea typeface="ＭＳ Ｐゴシック"/>
                <a:cs typeface="Arial" panose="020B0604020202020204" pitchFamily="34" charset="0"/>
              </a:rPr>
              <a:t>Neuropharmacol</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2016;</a:t>
            </a:r>
            <a:r>
              <a:rPr kumimoji="1" lang="ja-JP"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39(6): 320-321. </a:t>
            </a:r>
            <a:r>
              <a:rPr kumimoji="1" lang="en-US" altLang="ja-JP" sz="1400" b="0" i="0" u="none" strike="noStrike" kern="1200" cap="none" spc="0" normalizeH="0" baseline="0" noProof="0" dirty="0">
                <a:ln>
                  <a:noFill/>
                </a:ln>
                <a:solidFill>
                  <a:srgbClr val="0000FF"/>
                </a:solidFill>
                <a:effectLst/>
                <a:uLnTx/>
                <a:uFillTx/>
                <a:latin typeface="Arial" panose="020B0604020202020204" pitchFamily="34" charset="0"/>
                <a:ea typeface="ＭＳ Ｐゴシック"/>
                <a:cs typeface="Arial" panose="020B0604020202020204" pitchFamily="34" charset="0"/>
              </a:rPr>
              <a:t>ELISA+CBA(-)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Akiko </a:t>
            </a:r>
            <a:r>
              <a:rPr kumimoji="1" lang="en-US" altLang="ja-JP" sz="1400" b="0" i="0" u="none" strike="noStrike" kern="1200" cap="none" spc="0" normalizeH="0" baseline="0" noProof="0" dirty="0" err="1">
                <a:ln>
                  <a:noFill/>
                </a:ln>
                <a:solidFill>
                  <a:prstClr val="black"/>
                </a:solidFill>
                <a:effectLst/>
                <a:uLnTx/>
                <a:uFillTx/>
                <a:latin typeface="Arial" panose="020B0604020202020204" pitchFamily="34" charset="0"/>
                <a:ea typeface="ＭＳ Ｐゴシック"/>
                <a:cs typeface="Arial" panose="020B0604020202020204" pitchFamily="34" charset="0"/>
              </a:rPr>
              <a:t>Tamasaki</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Yukitoshi Takahashi, et al., Effects of donepezil and serotonin re-uptake inhibitor on </a:t>
            </a:r>
            <a:r>
              <a:rPr kumimoji="1" lang="en-US" altLang="ja-JP" sz="14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acute regression during adolescence in Down syndrome</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Brain &amp; Development, 2016; 38(1): 113-117. </a:t>
            </a:r>
            <a:r>
              <a:rPr kumimoji="1" lang="en-US" altLang="ja-JP" sz="1400" b="0" i="0" u="none" strike="noStrike" kern="1200" cap="none" spc="0" normalizeH="0" baseline="0" noProof="0" dirty="0">
                <a:ln>
                  <a:noFill/>
                </a:ln>
                <a:solidFill>
                  <a:srgbClr val="3333FF"/>
                </a:solidFill>
                <a:effectLst/>
                <a:uLnTx/>
                <a:uFillTx/>
                <a:latin typeface="Arial" panose="020B0604020202020204" pitchFamily="34" charset="0"/>
                <a:ea typeface="ＭＳ Ｐゴシック"/>
                <a:cs typeface="Arial" panose="020B0604020202020204" pitchFamily="34" charset="0"/>
              </a:rPr>
              <a:t>ELISA+</a:t>
            </a:r>
            <a:r>
              <a:rPr kumimoji="1" lang="ja-JP" altLang="en-US" sz="1400" b="0" i="0" u="none" strike="noStrike" kern="1200" cap="none" spc="0" normalizeH="0" baseline="0" noProof="0" dirty="0">
                <a:ln>
                  <a:noFill/>
                </a:ln>
                <a:solidFill>
                  <a:srgbClr val="3333FF"/>
                </a:solidFill>
                <a:effectLst/>
                <a:uLnTx/>
                <a:uFillTx/>
                <a:latin typeface="Arial" panose="020B0604020202020204" pitchFamily="34" charset="0"/>
                <a:ea typeface="ＭＳ Ｐゴシック"/>
                <a:cs typeface="Arial" panose="020B0604020202020204" pitchFamily="34" charset="0"/>
              </a:rPr>
              <a:t>脳組織</a:t>
            </a:r>
            <a:endParaRPr kumimoji="1" lang="en-US" altLang="ja-JP" sz="1400" b="0" i="0" u="none" strike="noStrike" kern="1200" cap="none" spc="0" normalizeH="0" baseline="0" noProof="0" dirty="0">
              <a:ln>
                <a:noFill/>
              </a:ln>
              <a:solidFill>
                <a:srgbClr val="3333FF"/>
              </a:solidFill>
              <a:effectLst/>
              <a:uLnTx/>
              <a:uFillTx/>
              <a:latin typeface="Arial" panose="020B0604020202020204" pitchFamily="34" charset="0"/>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Daisuke Kurita, Yukitoshi Takahashi, et al,, Deterioration of clinical features of a patient with </a:t>
            </a:r>
            <a:r>
              <a:rPr kumimoji="1" lang="en-US" altLang="ja-JP" sz="14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autism spectrum disorder after anti-NMDA-receptor encephalitis</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Psychiatry Clin </a:t>
            </a:r>
            <a:r>
              <a:rPr kumimoji="1" lang="en-US" altLang="ja-JP" sz="1400" b="0" i="0" u="none" strike="noStrike" kern="1200" cap="none" spc="0" normalizeH="0" baseline="0" noProof="0" dirty="0" err="1">
                <a:ln>
                  <a:noFill/>
                </a:ln>
                <a:solidFill>
                  <a:prstClr val="black"/>
                </a:solidFill>
                <a:effectLst/>
                <a:uLnTx/>
                <a:uFillTx/>
                <a:latin typeface="Arial" panose="020B0604020202020204" pitchFamily="34" charset="0"/>
                <a:ea typeface="ＭＳ Ｐゴシック"/>
                <a:cs typeface="Arial" panose="020B0604020202020204" pitchFamily="34" charset="0"/>
              </a:rPr>
              <a:t>Neurosci</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2015; 69(8): 507. </a:t>
            </a:r>
            <a:r>
              <a:rPr kumimoji="1" lang="en-US" altLang="ja-JP" sz="1400" b="0" i="0" u="none" strike="noStrike" kern="1200" cap="none" spc="0" normalizeH="0" baseline="0" noProof="0" dirty="0">
                <a:ln>
                  <a:noFill/>
                </a:ln>
                <a:solidFill>
                  <a:srgbClr val="3333FF"/>
                </a:solidFill>
                <a:effectLst/>
                <a:uLnTx/>
                <a:uFillTx/>
                <a:latin typeface="Arial" panose="020B0604020202020204" pitchFamily="34" charset="0"/>
                <a:ea typeface="ＭＳ Ｐゴシック"/>
                <a:cs typeface="Arial" panose="020B0604020202020204" pitchFamily="34" charset="0"/>
              </a:rPr>
              <a:t>ELISA+CBA(-)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Yuhei Chiba, Yukitoshi Takahashi, et al., Anti-Glutamate Receptor </a:t>
            </a:r>
            <a:r>
              <a:rPr kumimoji="1" lang="el-GR"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ε2 </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antibodies in </a:t>
            </a:r>
            <a:r>
              <a:rPr kumimoji="1" lang="en-US" altLang="ja-JP" sz="14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psychiatric patients with anti-thyroid autoantibodies</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 a prevalence study in Japan, </a:t>
            </a:r>
            <a:r>
              <a:rPr kumimoji="1" lang="en-US" altLang="ja-JP" sz="1400" b="0" i="0" u="none" strike="noStrike" kern="1200" cap="none" spc="0" normalizeH="0" baseline="0" noProof="0" dirty="0" err="1">
                <a:ln>
                  <a:noFill/>
                </a:ln>
                <a:solidFill>
                  <a:prstClr val="black"/>
                </a:solidFill>
                <a:effectLst/>
                <a:uLnTx/>
                <a:uFillTx/>
                <a:latin typeface="Arial" panose="020B0604020202020204" pitchFamily="34" charset="0"/>
                <a:ea typeface="ＭＳ Ｐゴシック"/>
                <a:cs typeface="Arial" panose="020B0604020202020204" pitchFamily="34" charset="0"/>
              </a:rPr>
              <a:t>Neurosci</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Lett. 2013; 534: 217-222. </a:t>
            </a:r>
            <a:r>
              <a:rPr kumimoji="1" lang="en-US" altLang="ja-JP" sz="1400" b="0" i="0" u="none" strike="noStrike" kern="1200" cap="none" spc="0" normalizeH="0" baseline="0" noProof="0" dirty="0">
                <a:ln>
                  <a:noFill/>
                </a:ln>
                <a:solidFill>
                  <a:srgbClr val="3333FF"/>
                </a:solidFill>
                <a:effectLst/>
                <a:uLnTx/>
                <a:uFillTx/>
                <a:latin typeface="Arial" panose="020B0604020202020204" pitchFamily="34" charset="0"/>
                <a:ea typeface="ＭＳ Ｐゴシック"/>
                <a:cs typeface="Arial" panose="020B0604020202020204" pitchFamily="34" charset="0"/>
              </a:rPr>
              <a:t>IB</a:t>
            </a:r>
          </a:p>
        </p:txBody>
      </p:sp>
      <p:sp>
        <p:nvSpPr>
          <p:cNvPr id="4" name="テキスト ボックス 3">
            <a:extLst>
              <a:ext uri="{FF2B5EF4-FFF2-40B4-BE49-F238E27FC236}">
                <a16:creationId xmlns:a16="http://schemas.microsoft.com/office/drawing/2014/main" id="{8A6470B6-1906-C77F-1D22-AEB547F40625}"/>
              </a:ext>
            </a:extLst>
          </p:cNvPr>
          <p:cNvSpPr txBox="1"/>
          <p:nvPr/>
        </p:nvSpPr>
        <p:spPr>
          <a:xfrm>
            <a:off x="264456" y="177025"/>
            <a:ext cx="423705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Psychotic syndrome &amp; cognitive decline</a:t>
            </a:r>
            <a:endParaRPr kumimoji="1" lang="ja-JP"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
        <p:nvSpPr>
          <p:cNvPr id="5" name="テキスト ボックス 4">
            <a:extLst>
              <a:ext uri="{FF2B5EF4-FFF2-40B4-BE49-F238E27FC236}">
                <a16:creationId xmlns:a16="http://schemas.microsoft.com/office/drawing/2014/main" id="{0F8CE205-4130-B947-9ED9-A753605112BD}"/>
              </a:ext>
            </a:extLst>
          </p:cNvPr>
          <p:cNvSpPr txBox="1"/>
          <p:nvPr/>
        </p:nvSpPr>
        <p:spPr>
          <a:xfrm>
            <a:off x="7972830" y="188640"/>
            <a:ext cx="813043"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20250429</a:t>
            </a:r>
            <a:endParaRPr kumimoji="1" lang="ja-JP" alt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953210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C926B3F-470A-2D79-5D7C-AAE07A816767}"/>
              </a:ext>
            </a:extLst>
          </p:cNvPr>
          <p:cNvSpPr txBox="1"/>
          <p:nvPr/>
        </p:nvSpPr>
        <p:spPr>
          <a:xfrm>
            <a:off x="331912" y="2338783"/>
            <a:ext cx="155266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AIDP &amp; CIDP</a:t>
            </a:r>
            <a:endParaRPr kumimoji="1" lang="ja-JP"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
        <p:nvSpPr>
          <p:cNvPr id="3" name="テキスト ボックス 2">
            <a:extLst>
              <a:ext uri="{FF2B5EF4-FFF2-40B4-BE49-F238E27FC236}">
                <a16:creationId xmlns:a16="http://schemas.microsoft.com/office/drawing/2014/main" id="{28639D6B-9D77-9BB7-6482-6059BEA3C98D}"/>
              </a:ext>
            </a:extLst>
          </p:cNvPr>
          <p:cNvSpPr txBox="1"/>
          <p:nvPr/>
        </p:nvSpPr>
        <p:spPr>
          <a:xfrm>
            <a:off x="251520" y="628237"/>
            <a:ext cx="8424936" cy="1815882"/>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nl-NL" altLang="ja-JP"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Hiroki Fujii, Yukitoshi Takahashi, et al., </a:t>
            </a:r>
            <a:r>
              <a:rPr kumimoji="1" lang="nl-NL" altLang="ja-JP" sz="16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Glioblastoma with ovarian teratoma </a:t>
            </a:r>
            <a:r>
              <a:rPr kumimoji="1" lang="nl-NL" altLang="ja-JP"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having N-methyl-D-aspartate receptor (NMDAR) antibody in CSF-A case report, Clin Neurol, 2013;53:712-715. </a:t>
            </a:r>
            <a:r>
              <a:rPr kumimoji="1" lang="nl-NL" altLang="ja-JP" sz="1600" b="0" i="0" u="none" strike="noStrike" kern="1200" cap="none" spc="0" normalizeH="0" baseline="0" noProof="0" dirty="0">
                <a:ln>
                  <a:noFill/>
                </a:ln>
                <a:solidFill>
                  <a:srgbClr val="0000FF"/>
                </a:solidFill>
                <a:effectLst/>
                <a:uLnTx/>
                <a:uFillTx/>
                <a:latin typeface="Arial" panose="020B0604020202020204" pitchFamily="34" charset="0"/>
                <a:ea typeface="ＭＳ Ｐゴシック"/>
                <a:cs typeface="Arial" panose="020B0604020202020204" pitchFamily="34" charset="0"/>
              </a:rPr>
              <a:t>IB+CBA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Taku Rokutanda, Yukitoshi </a:t>
            </a:r>
            <a:r>
              <a:rPr kumimoji="1" lang="nl-NL" altLang="ja-JP"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Takahashi. et al., </a:t>
            </a:r>
            <a:r>
              <a:rPr kumimoji="1" lang="en-US" altLang="ja-JP"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A case of </a:t>
            </a:r>
            <a:r>
              <a:rPr kumimoji="1" lang="en-US" altLang="ja-JP" sz="16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glioblastoma</a:t>
            </a:r>
            <a:r>
              <a:rPr kumimoji="1" lang="en-US" altLang="ja-JP"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misdiagnosed initially due to positive finding of anti-glutamate receptor antibody</a:t>
            </a:r>
            <a:r>
              <a:rPr kumimoji="1" lang="nl-NL" altLang="ja-JP"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a:t>
            </a:r>
            <a:r>
              <a:rPr kumimoji="1" lang="pt-BR" altLang="ja-JP"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Clin Neurol, 2008;48: 497-500. </a:t>
            </a:r>
            <a:r>
              <a:rPr kumimoji="1" lang="nl-NL" altLang="ja-JP" sz="1600" b="0" i="0" u="none" strike="noStrike" kern="1200" cap="none" spc="0" normalizeH="0" baseline="0" noProof="0" dirty="0">
                <a:ln>
                  <a:noFill/>
                </a:ln>
                <a:solidFill>
                  <a:srgbClr val="0000FF"/>
                </a:solidFill>
                <a:effectLst/>
                <a:uLnTx/>
                <a:uFillTx/>
                <a:latin typeface="Arial" panose="020B0604020202020204" pitchFamily="34" charset="0"/>
                <a:ea typeface="ＭＳ Ｐゴシック"/>
                <a:cs typeface="Arial" panose="020B0604020202020204" pitchFamily="34" charset="0"/>
              </a:rPr>
              <a:t>IB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1" lang="nl-NL" altLang="ja-JP" sz="1600" b="0" i="0" u="none" strike="noStrike" kern="1200" cap="none" spc="0" normalizeH="0" baseline="0" noProof="0" dirty="0">
              <a:ln>
                <a:noFill/>
              </a:ln>
              <a:solidFill>
                <a:srgbClr val="0000FF"/>
              </a:solidFill>
              <a:effectLst/>
              <a:uLnTx/>
              <a:uFillTx/>
              <a:latin typeface="Arial" panose="020B0604020202020204" pitchFamily="34" charset="0"/>
              <a:ea typeface="ＭＳ Ｐゴシック"/>
              <a:cs typeface="Arial" panose="020B0604020202020204" pitchFamily="34" charset="0"/>
            </a:endParaRPr>
          </a:p>
        </p:txBody>
      </p:sp>
      <p:sp>
        <p:nvSpPr>
          <p:cNvPr id="5" name="テキスト ボックス 4">
            <a:extLst>
              <a:ext uri="{FF2B5EF4-FFF2-40B4-BE49-F238E27FC236}">
                <a16:creationId xmlns:a16="http://schemas.microsoft.com/office/drawing/2014/main" id="{5F863898-75A8-16CC-666E-911C34304167}"/>
              </a:ext>
            </a:extLst>
          </p:cNvPr>
          <p:cNvSpPr txBox="1"/>
          <p:nvPr/>
        </p:nvSpPr>
        <p:spPr>
          <a:xfrm>
            <a:off x="179512" y="2842839"/>
            <a:ext cx="8280920" cy="800219"/>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tab pos="356870" algn="l"/>
              </a:tabLst>
              <a:defRPr/>
            </a:pP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明朝" panose="02020609040205080304" pitchFamily="17" charset="-128"/>
                <a:cs typeface="Arial" panose="020B0604020202020204" pitchFamily="34" charset="0"/>
              </a:rPr>
              <a:t>Taku Hatano, Yukitoshi Takahashi, et al., </a:t>
            </a:r>
            <a:r>
              <a:rPr kumimoji="1" lang="en-US" altLang="ja-JP" sz="1400" b="0" i="0" u="none" strike="noStrike" kern="1200" cap="none" spc="0" normalizeH="0" baseline="0" noProof="0" dirty="0">
                <a:ln>
                  <a:noFill/>
                </a:ln>
                <a:solidFill>
                  <a:srgbClr val="FF00FF"/>
                </a:solidFill>
                <a:effectLst/>
                <a:uLnTx/>
                <a:uFillTx/>
                <a:latin typeface="Arial" panose="020B0604020202020204" pitchFamily="34" charset="0"/>
                <a:ea typeface="ＭＳ 明朝" panose="02020609040205080304" pitchFamily="17" charset="-128"/>
                <a:cs typeface="Arial" panose="020B0604020202020204" pitchFamily="34" charset="0"/>
              </a:rPr>
              <a:t>Atypical Miller Fisher syndrome </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明朝" panose="02020609040205080304" pitchFamily="17" charset="-128"/>
                <a:cs typeface="Arial" panose="020B0604020202020204" pitchFamily="34" charset="0"/>
              </a:rPr>
              <a:t>associated with glutamate receptor antibodies. </a:t>
            </a:r>
            <a:r>
              <a:rPr kumimoji="1" lang="en-US" altLang="ja-JP" sz="1400" b="0" i="1" u="none" strike="noStrike" kern="1200" cap="none" spc="0" normalizeH="0" baseline="0" noProof="0" dirty="0">
                <a:ln>
                  <a:noFill/>
                </a:ln>
                <a:solidFill>
                  <a:prstClr val="black"/>
                </a:solidFill>
                <a:effectLst/>
                <a:uLnTx/>
                <a:uFillTx/>
                <a:latin typeface="Arial" panose="020B0604020202020204" pitchFamily="34" charset="0"/>
                <a:ea typeface="ＭＳ 明朝" panose="02020609040205080304" pitchFamily="17" charset="-128"/>
                <a:cs typeface="Arial" panose="020B0604020202020204" pitchFamily="34" charset="0"/>
              </a:rPr>
              <a:t>BMJ Case Reports </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明朝" panose="02020609040205080304" pitchFamily="17" charset="-128"/>
                <a:cs typeface="Arial" panose="020B0604020202020204" pitchFamily="34" charset="0"/>
              </a:rPr>
              <a:t>2011; doi:10.1136/bcr.08.2010.3228. </a:t>
            </a:r>
            <a:r>
              <a:rPr kumimoji="1" lang="nl-NL" altLang="ja-JP" sz="1800" b="0" i="0" u="none" strike="noStrike" kern="1200" cap="none" spc="0" normalizeH="0" baseline="0" noProof="0" dirty="0">
                <a:ln>
                  <a:noFill/>
                </a:ln>
                <a:solidFill>
                  <a:srgbClr val="FF0000"/>
                </a:solidFill>
                <a:effectLst/>
                <a:uLnTx/>
                <a:uFillTx/>
                <a:latin typeface="StempelSchneidlerStd-Roman"/>
                <a:ea typeface="ＭＳ Ｐゴシック"/>
                <a:cs typeface="+mn-cs"/>
              </a:rPr>
              <a:t>GQ1b+GT1a</a:t>
            </a:r>
            <a:r>
              <a:rPr kumimoji="1" lang="en-US" altLang="ja-JP" sz="1400" b="0" i="0" u="none" strike="noStrike" kern="1200" cap="none" spc="0" normalizeH="0" baseline="0" noProof="0" dirty="0">
                <a:ln>
                  <a:noFill/>
                </a:ln>
                <a:solidFill>
                  <a:srgbClr val="FF0000"/>
                </a:solidFill>
                <a:effectLst/>
                <a:uLnTx/>
                <a:uFillTx/>
                <a:latin typeface="Arial" panose="020B0604020202020204" pitchFamily="34" charset="0"/>
                <a:ea typeface="ＭＳ 明朝" panose="02020609040205080304" pitchFamily="17" charset="-128"/>
                <a:cs typeface="Arial" panose="020B0604020202020204" pitchFamily="34" charset="0"/>
              </a:rPr>
              <a:t> </a:t>
            </a:r>
            <a:r>
              <a:rPr kumimoji="1" lang="en-US" altLang="ja-JP" sz="1400" b="0" i="0" u="none" strike="noStrike" kern="1200" cap="none" spc="0" normalizeH="0" baseline="0" noProof="0" dirty="0">
                <a:ln>
                  <a:noFill/>
                </a:ln>
                <a:solidFill>
                  <a:srgbClr val="3333FF"/>
                </a:solidFill>
                <a:effectLst/>
                <a:uLnTx/>
                <a:uFillTx/>
                <a:latin typeface="Arial" panose="020B0604020202020204" pitchFamily="34" charset="0"/>
                <a:ea typeface="ＭＳ 明朝" panose="02020609040205080304" pitchFamily="17" charset="-128"/>
                <a:cs typeface="Arial" panose="020B0604020202020204" pitchFamily="34" charset="0"/>
              </a:rPr>
              <a:t>IB+CBA(+)</a:t>
            </a:r>
            <a:endParaRPr kumimoji="1" lang="ja-JP" altLang="ja-JP" sz="1400" b="0" i="0" u="none" strike="noStrike" kern="1200" cap="none" spc="0" normalizeH="0" baseline="0" noProof="0" dirty="0">
              <a:ln>
                <a:noFill/>
              </a:ln>
              <a:solidFill>
                <a:srgbClr val="3333FF"/>
              </a:solidFill>
              <a:effectLst/>
              <a:uLnTx/>
              <a:uFillTx/>
              <a:latin typeface="Arial" panose="020B0604020202020204" pitchFamily="34" charset="0"/>
              <a:ea typeface="ＭＳ 明朝" panose="02020609040205080304" pitchFamily="17" charset="-128"/>
              <a:cs typeface="Arial" panose="020B0604020202020204" pitchFamily="34" charset="0"/>
            </a:endParaRPr>
          </a:p>
        </p:txBody>
      </p:sp>
      <p:sp>
        <p:nvSpPr>
          <p:cNvPr id="6" name="テキスト ボックス 5">
            <a:extLst>
              <a:ext uri="{FF2B5EF4-FFF2-40B4-BE49-F238E27FC236}">
                <a16:creationId xmlns:a16="http://schemas.microsoft.com/office/drawing/2014/main" id="{7E1DD12E-764C-5EC0-5BAB-C57D5773B460}"/>
              </a:ext>
            </a:extLst>
          </p:cNvPr>
          <p:cNvSpPr txBox="1"/>
          <p:nvPr/>
        </p:nvSpPr>
        <p:spPr>
          <a:xfrm>
            <a:off x="430713" y="141606"/>
            <a:ext cx="1377300"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Brain tumor</a:t>
            </a:r>
            <a:endParaRPr kumimoji="1" lang="ja-JP"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
        <p:nvSpPr>
          <p:cNvPr id="4" name="テキスト ボックス 3">
            <a:extLst>
              <a:ext uri="{FF2B5EF4-FFF2-40B4-BE49-F238E27FC236}">
                <a16:creationId xmlns:a16="http://schemas.microsoft.com/office/drawing/2014/main" id="{3D9919CB-EA17-2C23-56C0-EFD88D1D3E2C}"/>
              </a:ext>
            </a:extLst>
          </p:cNvPr>
          <p:cNvSpPr txBox="1"/>
          <p:nvPr/>
        </p:nvSpPr>
        <p:spPr>
          <a:xfrm>
            <a:off x="251520" y="5384962"/>
            <a:ext cx="203132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Sleep disturbance</a:t>
            </a:r>
            <a:endParaRPr kumimoji="1" lang="ja-JP"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
        <p:nvSpPr>
          <p:cNvPr id="7" name="テキスト ボックス 6">
            <a:extLst>
              <a:ext uri="{FF2B5EF4-FFF2-40B4-BE49-F238E27FC236}">
                <a16:creationId xmlns:a16="http://schemas.microsoft.com/office/drawing/2014/main" id="{01289770-83DB-565C-D906-0B11C0F51DED}"/>
              </a:ext>
            </a:extLst>
          </p:cNvPr>
          <p:cNvSpPr txBox="1"/>
          <p:nvPr/>
        </p:nvSpPr>
        <p:spPr>
          <a:xfrm>
            <a:off x="179512" y="5857660"/>
            <a:ext cx="8424936" cy="830997"/>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Mari Tani, Yukitoshi </a:t>
            </a:r>
            <a:r>
              <a:rPr kumimoji="1" lang="nl-NL" altLang="ja-JP"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Takahashi. et al., </a:t>
            </a:r>
            <a:r>
              <a:rPr kumimoji="1" lang="en-US" altLang="ja-JP"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A case of </a:t>
            </a:r>
            <a:r>
              <a:rPr kumimoji="1" lang="en-US" altLang="ja-JP" sz="16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Kleine–Levin syndrome </a:t>
            </a:r>
            <a:r>
              <a:rPr kumimoji="1" lang="en-US" altLang="ja-JP"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with positive anti-NMDA-type glutamate receptor antibodies</a:t>
            </a:r>
            <a:r>
              <a:rPr kumimoji="1" lang="nl-NL" altLang="ja-JP"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a:t>
            </a:r>
            <a:r>
              <a:rPr kumimoji="1" lang="pt-BR" altLang="ja-JP"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Pediatr Int, 2020;62(3):409-410.</a:t>
            </a:r>
            <a:r>
              <a:rPr kumimoji="1" lang="nl-NL" altLang="ja-JP" sz="16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a:t>
            </a:r>
            <a:r>
              <a:rPr kumimoji="1" lang="nl-NL" altLang="ja-JP" sz="1600" b="0" i="0" u="none" strike="noStrike" kern="1200" cap="none" spc="0" normalizeH="0" baseline="0" noProof="0" dirty="0">
                <a:ln>
                  <a:noFill/>
                </a:ln>
                <a:solidFill>
                  <a:srgbClr val="0000FF"/>
                </a:solidFill>
                <a:effectLst/>
                <a:uLnTx/>
                <a:uFillTx/>
                <a:latin typeface="Arial" panose="020B0604020202020204" pitchFamily="34" charset="0"/>
                <a:ea typeface="ＭＳ Ｐゴシック"/>
                <a:cs typeface="Arial" panose="020B0604020202020204" pitchFamily="34" charset="0"/>
              </a:rPr>
              <a:t>ELISA &amp; CBA (-)</a:t>
            </a:r>
          </a:p>
        </p:txBody>
      </p:sp>
      <p:sp>
        <p:nvSpPr>
          <p:cNvPr id="8" name="テキスト ボックス 7">
            <a:extLst>
              <a:ext uri="{FF2B5EF4-FFF2-40B4-BE49-F238E27FC236}">
                <a16:creationId xmlns:a16="http://schemas.microsoft.com/office/drawing/2014/main" id="{FB2FCA66-7C91-61A1-852E-5AE3C168AEE5}"/>
              </a:ext>
            </a:extLst>
          </p:cNvPr>
          <p:cNvSpPr txBox="1"/>
          <p:nvPr/>
        </p:nvSpPr>
        <p:spPr>
          <a:xfrm>
            <a:off x="7972830" y="188640"/>
            <a:ext cx="813043"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20250428</a:t>
            </a:r>
            <a:endParaRPr kumimoji="1" lang="ja-JP" alt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
        <p:nvSpPr>
          <p:cNvPr id="9" name="テキスト ボックス 8">
            <a:extLst>
              <a:ext uri="{FF2B5EF4-FFF2-40B4-BE49-F238E27FC236}">
                <a16:creationId xmlns:a16="http://schemas.microsoft.com/office/drawing/2014/main" id="{90467A21-58CC-C22C-2046-3FD2FDBA090A}"/>
              </a:ext>
            </a:extLst>
          </p:cNvPr>
          <p:cNvSpPr txBox="1"/>
          <p:nvPr/>
        </p:nvSpPr>
        <p:spPr>
          <a:xfrm>
            <a:off x="323528" y="4186023"/>
            <a:ext cx="8136904" cy="769441"/>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tab pos="356870" algn="l"/>
              </a:tabLst>
              <a:defRPr/>
            </a:pPr>
            <a:r>
              <a:rPr kumimoji="1" lang="en-US" altLang="ja-JP" sz="1100" b="0" i="0" u="none" strike="noStrike" kern="1200" cap="none" spc="0" normalizeH="0" baseline="0" noProof="0" dirty="0">
                <a:ln>
                  <a:noFill/>
                </a:ln>
                <a:solidFill>
                  <a:prstClr val="black"/>
                </a:solidFill>
                <a:effectLst/>
                <a:uLnTx/>
                <a:uFillTx/>
                <a:latin typeface="Arial" panose="020B0604020202020204" pitchFamily="34" charset="0"/>
                <a:ea typeface="ＭＳ 明朝" panose="02020609040205080304" pitchFamily="17" charset="-128"/>
                <a:cs typeface="Arial" panose="020B0604020202020204" pitchFamily="34" charset="0"/>
              </a:rPr>
              <a:t>Koji Fujita, Yukitoshi Takahashi, et al., Antibodies to N-methyl-D-aspartate glutamate receptors in </a:t>
            </a:r>
            <a:r>
              <a:rPr kumimoji="1" lang="en-US" altLang="ja-JP" sz="1100" b="0" i="0" u="none" strike="noStrike" kern="1200" cap="none" spc="0" normalizeH="0" baseline="0" noProof="0" dirty="0">
                <a:ln>
                  <a:noFill/>
                </a:ln>
                <a:solidFill>
                  <a:srgbClr val="FF00FF"/>
                </a:solidFill>
                <a:effectLst/>
                <a:uLnTx/>
                <a:uFillTx/>
                <a:latin typeface="Arial" panose="020B0604020202020204" pitchFamily="34" charset="0"/>
                <a:ea typeface="ＭＳ 明朝" panose="02020609040205080304" pitchFamily="17" charset="-128"/>
                <a:cs typeface="Arial" panose="020B0604020202020204" pitchFamily="34" charset="0"/>
              </a:rPr>
              <a:t>Creutzfeldt-Jakob disease </a:t>
            </a:r>
            <a:r>
              <a:rPr kumimoji="1" lang="en-US" altLang="ja-JP" sz="1100" b="0" i="0" u="none" strike="noStrike" kern="1200" cap="none" spc="0" normalizeH="0" baseline="0" noProof="0" dirty="0">
                <a:ln>
                  <a:noFill/>
                </a:ln>
                <a:solidFill>
                  <a:prstClr val="black"/>
                </a:solidFill>
                <a:effectLst/>
                <a:uLnTx/>
                <a:uFillTx/>
                <a:latin typeface="Arial" panose="020B0604020202020204" pitchFamily="34" charset="0"/>
                <a:ea typeface="ＭＳ 明朝" panose="02020609040205080304" pitchFamily="17" charset="-128"/>
                <a:cs typeface="Arial" panose="020B0604020202020204" pitchFamily="34" charset="0"/>
              </a:rPr>
              <a:t>patients, J Neuroimmunology, 2012; 251(1-2): 90-3. </a:t>
            </a:r>
            <a:r>
              <a:rPr kumimoji="1" lang="en-US" altLang="ja-JP" sz="1100" b="0" i="0" u="none" strike="noStrike" kern="1200" cap="none" spc="0" normalizeH="0" baseline="0" noProof="0" dirty="0">
                <a:ln>
                  <a:noFill/>
                </a:ln>
                <a:solidFill>
                  <a:srgbClr val="0000FF"/>
                </a:solidFill>
                <a:effectLst/>
                <a:uLnTx/>
                <a:uFillTx/>
                <a:latin typeface="Arial" panose="020B0604020202020204" pitchFamily="34" charset="0"/>
                <a:ea typeface="ＭＳ 明朝" panose="02020609040205080304" pitchFamily="17" charset="-128"/>
                <a:cs typeface="Arial" panose="020B0604020202020204" pitchFamily="34" charset="0"/>
              </a:rPr>
              <a:t>ELISA+CBA(+)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tab pos="356870" algn="l"/>
              </a:tabLst>
              <a:defRPr/>
            </a:pPr>
            <a:r>
              <a:rPr kumimoji="1" lang="en-US" altLang="ja-JP" sz="1100" b="0" i="0" u="none" strike="noStrike" kern="1200" cap="none" spc="0" normalizeH="0" baseline="0" noProof="0" dirty="0">
                <a:ln>
                  <a:noFill/>
                </a:ln>
                <a:solidFill>
                  <a:prstClr val="black"/>
                </a:solidFill>
                <a:effectLst/>
                <a:uLnTx/>
                <a:uFillTx/>
                <a:latin typeface="Arial" panose="020B0604020202020204" pitchFamily="34" charset="0"/>
                <a:ea typeface="ＭＳ 明朝" panose="02020609040205080304" pitchFamily="17" charset="-128"/>
                <a:cs typeface="Arial" panose="020B0604020202020204" pitchFamily="34" charset="0"/>
              </a:rPr>
              <a:t>Koji Fujita, Yukitoshi Takahashi, et al., Detection of anti-glutamate receptor ε2 and anti-N-methyl-D-aspartate receptor antibodies in a patient with </a:t>
            </a:r>
            <a:r>
              <a:rPr kumimoji="1" lang="en-US" altLang="ja-JP" sz="1100" b="0" i="0" u="none" strike="noStrike" kern="1200" cap="none" spc="0" normalizeH="0" baseline="0" noProof="0" dirty="0">
                <a:ln>
                  <a:noFill/>
                </a:ln>
                <a:solidFill>
                  <a:srgbClr val="FF00FF"/>
                </a:solidFill>
                <a:effectLst/>
                <a:uLnTx/>
                <a:uFillTx/>
                <a:latin typeface="Arial" panose="020B0604020202020204" pitchFamily="34" charset="0"/>
                <a:ea typeface="ＭＳ 明朝" panose="02020609040205080304" pitchFamily="17" charset="-128"/>
                <a:cs typeface="Arial" panose="020B0604020202020204" pitchFamily="34" charset="0"/>
              </a:rPr>
              <a:t>sporadic Creutzfeldt–Jakob disease</a:t>
            </a:r>
            <a:r>
              <a:rPr kumimoji="1" lang="en-US" altLang="ja-JP" sz="1100" b="0" i="0" u="none" strike="noStrike" kern="1200" cap="none" spc="0" normalizeH="0" baseline="0" noProof="0" dirty="0">
                <a:ln>
                  <a:noFill/>
                </a:ln>
                <a:solidFill>
                  <a:prstClr val="black"/>
                </a:solidFill>
                <a:effectLst/>
                <a:uLnTx/>
                <a:uFillTx/>
                <a:latin typeface="Arial" panose="020B0604020202020204" pitchFamily="34" charset="0"/>
                <a:ea typeface="ＭＳ 明朝" panose="02020609040205080304" pitchFamily="17" charset="-128"/>
                <a:cs typeface="Arial" panose="020B0604020202020204" pitchFamily="34" charset="0"/>
              </a:rPr>
              <a:t>, J Neurol. 2012; 259(5): 985-988. </a:t>
            </a:r>
            <a:r>
              <a:rPr kumimoji="1" lang="en-US" altLang="ja-JP" sz="1100" b="0" i="0" u="none" strike="noStrike" kern="1200" cap="none" spc="0" normalizeH="0" baseline="0" noProof="0" dirty="0">
                <a:ln>
                  <a:noFill/>
                </a:ln>
                <a:solidFill>
                  <a:srgbClr val="0000FF"/>
                </a:solidFill>
                <a:effectLst/>
                <a:uLnTx/>
                <a:uFillTx/>
                <a:latin typeface="Arial" panose="020B0604020202020204" pitchFamily="34" charset="0"/>
                <a:ea typeface="ＭＳ 明朝" panose="02020609040205080304" pitchFamily="17" charset="-128"/>
                <a:cs typeface="Arial" panose="020B0604020202020204" pitchFamily="34" charset="0"/>
              </a:rPr>
              <a:t>CBA(+) IB</a:t>
            </a:r>
            <a:endParaRPr kumimoji="1" lang="ja-JP" altLang="ja-JP" sz="1100" b="0" i="0" u="none" strike="noStrike" kern="1200" cap="none" spc="0" normalizeH="0" baseline="0" noProof="0" dirty="0">
              <a:ln>
                <a:noFill/>
              </a:ln>
              <a:solidFill>
                <a:prstClr val="black"/>
              </a:solidFill>
              <a:effectLst/>
              <a:uLnTx/>
              <a:uFillTx/>
              <a:latin typeface="Arial" panose="020B0604020202020204" pitchFamily="34" charset="0"/>
              <a:ea typeface="ＭＳ 明朝" panose="02020609040205080304" pitchFamily="17" charset="-128"/>
              <a:cs typeface="Arial" panose="020B0604020202020204" pitchFamily="34" charset="0"/>
            </a:endParaRPr>
          </a:p>
        </p:txBody>
      </p:sp>
      <p:sp>
        <p:nvSpPr>
          <p:cNvPr id="10" name="テキスト ボックス 9">
            <a:extLst>
              <a:ext uri="{FF2B5EF4-FFF2-40B4-BE49-F238E27FC236}">
                <a16:creationId xmlns:a16="http://schemas.microsoft.com/office/drawing/2014/main" id="{03858339-AD74-6205-E87E-A72521CDDB98}"/>
              </a:ext>
            </a:extLst>
          </p:cNvPr>
          <p:cNvSpPr txBox="1"/>
          <p:nvPr/>
        </p:nvSpPr>
        <p:spPr>
          <a:xfrm>
            <a:off x="331912" y="3719169"/>
            <a:ext cx="63350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CJD</a:t>
            </a:r>
            <a:endParaRPr kumimoji="1" lang="ja-JP"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3865633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0303D1-885F-62F6-916C-BF17EF43A650}"/>
            </a:ext>
          </a:extLst>
        </p:cNvPr>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C93CB318-88EB-0626-D890-5C128D428E5D}"/>
              </a:ext>
            </a:extLst>
          </p:cNvPr>
          <p:cNvSpPr txBox="1"/>
          <p:nvPr/>
        </p:nvSpPr>
        <p:spPr>
          <a:xfrm>
            <a:off x="251520" y="116632"/>
            <a:ext cx="222368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Cerebellar diseases</a:t>
            </a:r>
            <a:endParaRPr kumimoji="1" lang="ja-JP"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
        <p:nvSpPr>
          <p:cNvPr id="3" name="テキスト ボックス 2">
            <a:extLst>
              <a:ext uri="{FF2B5EF4-FFF2-40B4-BE49-F238E27FC236}">
                <a16:creationId xmlns:a16="http://schemas.microsoft.com/office/drawing/2014/main" id="{93AA5E64-B638-BAD3-3EE1-FB3D7BBA27A9}"/>
              </a:ext>
            </a:extLst>
          </p:cNvPr>
          <p:cNvSpPr txBox="1"/>
          <p:nvPr/>
        </p:nvSpPr>
        <p:spPr>
          <a:xfrm>
            <a:off x="215516" y="507562"/>
            <a:ext cx="8712968" cy="6186309"/>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藤本貢輔、高橋幸利、他、小脳腫大により脳ヘルニア徴候を認めた</a:t>
            </a:r>
            <a:r>
              <a:rPr kumimoji="1" lang="ja-JP" altLang="en-US" sz="12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劇症型片側小脳炎</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の</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1</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例、脳と発達、</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2024;56:134-8.</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2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ELISA+CBA(-)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nl-NL" altLang="ja-JP"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Takayuki Mori, Yukitoshi Takahashi, </a:t>
            </a:r>
            <a:r>
              <a:rPr kumimoji="1" lang="en-US" altLang="ja-JP"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et</a:t>
            </a:r>
            <a:r>
              <a:rPr kumimoji="1" lang="ja-JP" altLang="en-US"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a:t>
            </a:r>
            <a:r>
              <a:rPr kumimoji="1" lang="en-US" altLang="ja-JP"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al.,</a:t>
            </a:r>
            <a:r>
              <a:rPr kumimoji="1" lang="ja-JP" altLang="en-US"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a:t>
            </a:r>
            <a:r>
              <a:rPr kumimoji="1" lang="nl-NL" altLang="ja-JP"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Early rituximab therapy for </a:t>
            </a:r>
            <a:r>
              <a:rPr kumimoji="1" lang="nl-NL" altLang="ja-JP" sz="12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paraneoplastic opsoclonus-myoclonus syndrome</a:t>
            </a:r>
            <a:r>
              <a:rPr kumimoji="1" lang="nl-NL" altLang="ja-JP" sz="12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No To Hattatsu, 2022; 54: 276-279. </a:t>
            </a:r>
            <a:r>
              <a:rPr kumimoji="1" lang="nl-NL" altLang="ja-JP" sz="1200" b="0" i="0" u="none" strike="noStrike" kern="1200" cap="none" spc="0" normalizeH="0" baseline="0" noProof="0" dirty="0">
                <a:ln>
                  <a:noFill/>
                </a:ln>
                <a:solidFill>
                  <a:srgbClr val="0000FF"/>
                </a:solidFill>
                <a:effectLst/>
                <a:uLnTx/>
                <a:uFillTx/>
                <a:latin typeface="Arial" panose="020B0604020202020204" pitchFamily="34" charset="0"/>
                <a:ea typeface="ＭＳ Ｐゴシック"/>
                <a:cs typeface="Arial" panose="020B0604020202020204" pitchFamily="34" charset="0"/>
              </a:rPr>
              <a:t>ELISA+CBA(+)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ja-JP" sz="1200" b="0" i="0" u="none" strike="noStrike" kern="1200" cap="none" spc="0" normalizeH="0" baseline="0" noProof="0" dirty="0">
                <a:ln>
                  <a:noFill/>
                </a:ln>
                <a:solidFill>
                  <a:prstClr val="black"/>
                </a:solidFill>
                <a:effectLst/>
                <a:uLnTx/>
                <a:uFillTx/>
                <a:latin typeface="ＭＳ Ｐゴシック"/>
                <a:ea typeface="ＭＳ Ｐゴシック"/>
                <a:cs typeface="ＭＳ 明朝" panose="02020609040205080304" pitchFamily="17" charset="-128"/>
              </a:rPr>
              <a:t>篠崎梓、高橋幸利、</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ＭＳ 明朝" panose="02020609040205080304" pitchFamily="17" charset="-128"/>
              </a:rPr>
              <a:t>他、</a:t>
            </a:r>
            <a:r>
              <a:rPr kumimoji="1" lang="ja-JP" altLang="ja-JP" sz="1200" b="0" i="0" u="none" strike="noStrike" kern="1200" cap="none" spc="0" normalizeH="0" baseline="0" noProof="0" dirty="0">
                <a:ln>
                  <a:noFill/>
                </a:ln>
                <a:solidFill>
                  <a:prstClr val="black"/>
                </a:solidFill>
                <a:effectLst/>
                <a:uLnTx/>
                <a:uFillTx/>
                <a:latin typeface="ＭＳ Ｐゴシック"/>
                <a:ea typeface="ＭＳ Ｐゴシック"/>
                <a:cs typeface="ＭＳ 明朝" panose="02020609040205080304" pitchFamily="17" charset="-128"/>
              </a:rPr>
              <a:t>持続する</a:t>
            </a:r>
            <a:r>
              <a:rPr kumimoji="1" lang="ja-JP" altLang="ja-JP" sz="1200" b="0" i="0" u="none" strike="noStrike" kern="1200" cap="none" spc="0" normalizeH="0" baseline="0" noProof="0" dirty="0">
                <a:ln>
                  <a:noFill/>
                </a:ln>
                <a:solidFill>
                  <a:srgbClr val="FF00FF"/>
                </a:solidFill>
                <a:effectLst/>
                <a:uLnTx/>
                <a:uFillTx/>
                <a:latin typeface="ＭＳ Ｐゴシック"/>
                <a:ea typeface="ＭＳ Ｐゴシック"/>
                <a:cs typeface="ＭＳ 明朝" panose="02020609040205080304" pitchFamily="17" charset="-128"/>
              </a:rPr>
              <a:t>小脳失調</a:t>
            </a:r>
            <a:r>
              <a:rPr kumimoji="1" lang="ja-JP" altLang="ja-JP" sz="1200" b="0" i="0" u="none" strike="noStrike" kern="1200" cap="none" spc="0" normalizeH="0" baseline="0" noProof="0" dirty="0">
                <a:ln>
                  <a:noFill/>
                </a:ln>
                <a:solidFill>
                  <a:prstClr val="black"/>
                </a:solidFill>
                <a:effectLst/>
                <a:uLnTx/>
                <a:uFillTx/>
                <a:latin typeface="ＭＳ Ｐゴシック"/>
                <a:ea typeface="ＭＳ Ｐゴシック"/>
                <a:cs typeface="ＭＳ 明朝" panose="02020609040205080304" pitchFamily="17" charset="-128"/>
              </a:rPr>
              <a:t>に対して</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ＭＳ 明朝" panose="02020609040205080304" pitchFamily="17" charset="-128"/>
              </a:rPr>
              <a:t>TRH</a:t>
            </a:r>
            <a:r>
              <a:rPr kumimoji="1" lang="ja-JP" altLang="ja-JP" sz="1200" b="0" i="0" u="none" strike="noStrike" kern="1200" cap="none" spc="0" normalizeH="0" baseline="0" noProof="0" dirty="0">
                <a:ln>
                  <a:noFill/>
                </a:ln>
                <a:solidFill>
                  <a:prstClr val="black"/>
                </a:solidFill>
                <a:effectLst/>
                <a:uLnTx/>
                <a:uFillTx/>
                <a:latin typeface="ＭＳ Ｐゴシック"/>
                <a:ea typeface="ＭＳ Ｐゴシック"/>
                <a:cs typeface="ＭＳ 明朝" panose="02020609040205080304" pitchFamily="17" charset="-128"/>
              </a:rPr>
              <a:t>療法が奏効した抗グルタミン酸受容体δ</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ＭＳ 明朝" panose="02020609040205080304" pitchFamily="17" charset="-128"/>
              </a:rPr>
              <a:t>2</a:t>
            </a:r>
            <a:r>
              <a:rPr kumimoji="1" lang="ja-JP" altLang="ja-JP" sz="1200" b="0" i="0" u="none" strike="noStrike" kern="1200" cap="none" spc="0" normalizeH="0" baseline="0" noProof="0" dirty="0">
                <a:ln>
                  <a:noFill/>
                </a:ln>
                <a:solidFill>
                  <a:prstClr val="black"/>
                </a:solidFill>
                <a:effectLst/>
                <a:uLnTx/>
                <a:uFillTx/>
                <a:latin typeface="ＭＳ Ｐゴシック"/>
                <a:ea typeface="ＭＳ Ｐゴシック"/>
                <a:cs typeface="ＭＳ 明朝" panose="02020609040205080304" pitchFamily="17" charset="-128"/>
              </a:rPr>
              <a:t>抗体陽性の幼児例、小児科臨床、</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ＭＳ 明朝" panose="02020609040205080304" pitchFamily="17" charset="-128"/>
              </a:rPr>
              <a:t>2021</a:t>
            </a:r>
            <a:r>
              <a:rPr kumimoji="1" lang="ja-JP" altLang="ja-JP" sz="1200" b="0" i="0" u="none" strike="noStrike" kern="1200" cap="none" spc="0" normalizeH="0" baseline="0" noProof="0" dirty="0">
                <a:ln>
                  <a:noFill/>
                </a:ln>
                <a:solidFill>
                  <a:prstClr val="black"/>
                </a:solidFill>
                <a:effectLst/>
                <a:uLnTx/>
                <a:uFillTx/>
                <a:latin typeface="ＭＳ Ｐゴシック"/>
                <a:ea typeface="ＭＳ Ｐゴシック"/>
                <a:cs typeface="ＭＳ 明朝" panose="02020609040205080304" pitchFamily="17" charset="-128"/>
              </a:rPr>
              <a:t>；</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ＭＳ 明朝" panose="02020609040205080304" pitchFamily="17" charset="-128"/>
              </a:rPr>
              <a:t>74</a:t>
            </a:r>
            <a:r>
              <a:rPr kumimoji="1" lang="ja-JP" altLang="ja-JP" sz="1200" b="0" i="0" u="none" strike="noStrike" kern="1200" cap="none" spc="0" normalizeH="0" baseline="0" noProof="0" dirty="0">
                <a:ln>
                  <a:noFill/>
                </a:ln>
                <a:solidFill>
                  <a:prstClr val="black"/>
                </a:solidFill>
                <a:effectLst/>
                <a:uLnTx/>
                <a:uFillTx/>
                <a:latin typeface="ＭＳ Ｐゴシック"/>
                <a:ea typeface="ＭＳ Ｐゴシック"/>
                <a:cs typeface="ＭＳ 明朝" panose="02020609040205080304" pitchFamily="17" charset="-128"/>
              </a:rPr>
              <a:t>（</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ＭＳ 明朝" panose="02020609040205080304" pitchFamily="17" charset="-128"/>
              </a:rPr>
              <a:t>10</a:t>
            </a:r>
            <a:r>
              <a:rPr kumimoji="1" lang="ja-JP" altLang="ja-JP" sz="1200" b="0" i="0" u="none" strike="noStrike" kern="1200" cap="none" spc="0" normalizeH="0" baseline="0" noProof="0" dirty="0">
                <a:ln>
                  <a:noFill/>
                </a:ln>
                <a:solidFill>
                  <a:prstClr val="black"/>
                </a:solidFill>
                <a:effectLst/>
                <a:uLnTx/>
                <a:uFillTx/>
                <a:latin typeface="ＭＳ Ｐゴシック"/>
                <a:ea typeface="ＭＳ Ｐゴシック"/>
                <a:cs typeface="ＭＳ 明朝" panose="02020609040205080304" pitchFamily="17" charset="-128"/>
              </a:rPr>
              <a:t>）：</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ＭＳ 明朝" panose="02020609040205080304" pitchFamily="17" charset="-128"/>
              </a:rPr>
              <a:t>1229-1233.</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2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池邉記士、高橋 幸利、他、小脳腫脹が急速に進行し救命できなかった</a:t>
            </a:r>
            <a:r>
              <a:rPr kumimoji="1" lang="ja-JP" altLang="en-US" sz="12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急性小脳炎</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例、日本小児科学会雑誌、</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2019</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123</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12</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1793-1799.</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2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ELISA+CBA</a:t>
            </a:r>
            <a:r>
              <a:rPr kumimoji="1" lang="ja-JP" altLang="en-US" sz="12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a:t>
            </a:r>
            <a:r>
              <a:rPr kumimoji="1" lang="en-US" altLang="ja-JP" sz="12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a:t>
            </a:r>
            <a:r>
              <a:rPr kumimoji="1" lang="ja-JP" altLang="en-US" sz="12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a:t>
            </a:r>
            <a:endParaRPr kumimoji="1" lang="en-US" altLang="ja-JP" sz="12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200" b="0" i="0" u="none" strike="noStrike" kern="100" cap="none" spc="0" normalizeH="0" baseline="0" noProof="0" dirty="0">
                <a:ln>
                  <a:noFill/>
                </a:ln>
                <a:solidFill>
                  <a:prstClr val="black"/>
                </a:solidFill>
                <a:effectLst/>
                <a:uLnTx/>
                <a:uFillTx/>
                <a:latin typeface="Arial" panose="020B0604020202020204" pitchFamily="34" charset="0"/>
                <a:ea typeface="ＭＳ 明朝" panose="02020609040205080304" pitchFamily="17" charset="-128"/>
                <a:cs typeface="Times New Roman" panose="02020603050405020304" pitchFamily="18" charset="0"/>
              </a:rPr>
              <a:t>Kiyotaka </a:t>
            </a:r>
            <a:r>
              <a:rPr kumimoji="1" lang="en-US" altLang="ja-JP" sz="1200" b="0" i="0" u="none" strike="noStrike" kern="100" cap="none" spc="0" normalizeH="0" baseline="0" noProof="0" dirty="0" err="1">
                <a:ln>
                  <a:noFill/>
                </a:ln>
                <a:solidFill>
                  <a:prstClr val="black"/>
                </a:solidFill>
                <a:effectLst/>
                <a:uLnTx/>
                <a:uFillTx/>
                <a:latin typeface="Arial" panose="020B0604020202020204" pitchFamily="34" charset="0"/>
                <a:ea typeface="ＭＳ 明朝" panose="02020609040205080304" pitchFamily="17" charset="-128"/>
                <a:cs typeface="Times New Roman" panose="02020603050405020304" pitchFamily="18" charset="0"/>
              </a:rPr>
              <a:t>Nakamagoe</a:t>
            </a:r>
            <a:r>
              <a:rPr kumimoji="1" lang="en-US" altLang="ja-JP" sz="1200" b="0" i="0" u="none" strike="noStrike" kern="100" cap="none" spc="0" normalizeH="0" baseline="0" noProof="0" dirty="0">
                <a:ln>
                  <a:noFill/>
                </a:ln>
                <a:solidFill>
                  <a:prstClr val="black"/>
                </a:solidFill>
                <a:effectLst/>
                <a:uLnTx/>
                <a:uFillTx/>
                <a:latin typeface="Arial" panose="020B0604020202020204" pitchFamily="34" charset="0"/>
                <a:ea typeface="ＭＳ 明朝" panose="02020609040205080304" pitchFamily="17" charset="-128"/>
                <a:cs typeface="Times New Roman" panose="02020603050405020304" pitchFamily="18" charset="0"/>
              </a:rPr>
              <a:t>, Yukitoshi Takahashi, et al., The Successful Application of Plasmapheresis in the Treatment of a </a:t>
            </a:r>
            <a:r>
              <a:rPr kumimoji="1" lang="en-US" altLang="ja-JP" sz="1200" b="0" i="0" u="none" strike="noStrike" kern="100" cap="none" spc="0" normalizeH="0" baseline="0" noProof="0" dirty="0">
                <a:ln>
                  <a:noFill/>
                </a:ln>
                <a:solidFill>
                  <a:srgbClr val="FF00FF"/>
                </a:solidFill>
                <a:effectLst/>
                <a:uLnTx/>
                <a:uFillTx/>
                <a:latin typeface="Arial" panose="020B0604020202020204" pitchFamily="34" charset="0"/>
                <a:ea typeface="ＭＳ 明朝" panose="02020609040205080304" pitchFamily="17" charset="-128"/>
                <a:cs typeface="Times New Roman" panose="02020603050405020304" pitchFamily="18" charset="0"/>
              </a:rPr>
              <a:t>Patient with Opsoclonus </a:t>
            </a:r>
            <a:r>
              <a:rPr kumimoji="1" lang="en-US" altLang="ja-JP" sz="1200" b="0" i="0" u="none" strike="noStrike" kern="100" cap="none" spc="0" normalizeH="0" baseline="0" noProof="0" dirty="0">
                <a:ln>
                  <a:noFill/>
                </a:ln>
                <a:solidFill>
                  <a:prstClr val="black"/>
                </a:solidFill>
                <a:effectLst/>
                <a:uLnTx/>
                <a:uFillTx/>
                <a:latin typeface="Arial" panose="020B0604020202020204" pitchFamily="34" charset="0"/>
                <a:ea typeface="ＭＳ 明朝" panose="02020609040205080304" pitchFamily="17" charset="-128"/>
                <a:cs typeface="Times New Roman" panose="02020603050405020304" pitchFamily="18" charset="0"/>
              </a:rPr>
              <a:t>and Autoantibodies to Glutamate Receptor δ2, Intern Med, 2017; 56: 2773-2778. </a:t>
            </a:r>
            <a:r>
              <a:rPr kumimoji="1" lang="en-US" altLang="ja-JP" sz="12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ELISA+CBA</a:t>
            </a:r>
            <a:r>
              <a:rPr kumimoji="1" lang="ja-JP" altLang="en-US" sz="12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a:t>
            </a:r>
            <a:r>
              <a:rPr kumimoji="1" lang="en-US" altLang="ja-JP" sz="12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a:t>
            </a:r>
            <a:r>
              <a:rPr kumimoji="1" lang="ja-JP" altLang="en-US" sz="12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a:t>
            </a:r>
            <a:endParaRPr kumimoji="1" lang="en-US" altLang="ja-JP" sz="12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ja-JP" sz="12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rPr>
              <a:t>野々山葉月、高橋幸利、</a:t>
            </a:r>
            <a:r>
              <a:rPr kumimoji="1" lang="ja-JP" altLang="en-US" sz="12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rPr>
              <a:t>他、</a:t>
            </a:r>
            <a:r>
              <a:rPr kumimoji="1" lang="ja-JP" altLang="ja-JP" sz="12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rPr>
              <a:t>急性小脳失調症として経過観察された縦隔内</a:t>
            </a:r>
            <a:r>
              <a:rPr kumimoji="1" lang="en-US" altLang="ja-JP" sz="12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rPr>
              <a:t> </a:t>
            </a:r>
            <a:r>
              <a:rPr kumimoji="1" lang="en-US" altLang="ja-JP" sz="1200" b="0" i="0" u="none" strike="noStrike" kern="100" cap="none" spc="0" normalizeH="0" baseline="0" noProof="0" dirty="0" err="1">
                <a:ln>
                  <a:noFill/>
                </a:ln>
                <a:solidFill>
                  <a:srgbClr val="FF00FF"/>
                </a:solidFill>
                <a:effectLst/>
                <a:uLnTx/>
                <a:uFillTx/>
                <a:latin typeface="ＭＳ Ｐゴシック"/>
                <a:ea typeface="ＭＳ Ｐゴシック"/>
                <a:cs typeface="Times New Roman" panose="02020603050405020304" pitchFamily="18" charset="0"/>
              </a:rPr>
              <a:t>ganglioneuroblastoma</a:t>
            </a:r>
            <a:r>
              <a:rPr kumimoji="1" lang="en-US" altLang="ja-JP" sz="1200" b="0" i="0" u="none" strike="noStrike" kern="100" cap="none" spc="0" normalizeH="0" baseline="0" noProof="0" dirty="0">
                <a:ln>
                  <a:noFill/>
                </a:ln>
                <a:solidFill>
                  <a:srgbClr val="FF00FF"/>
                </a:solidFill>
                <a:effectLst/>
                <a:uLnTx/>
                <a:uFillTx/>
                <a:latin typeface="ＭＳ Ｐゴシック"/>
                <a:ea typeface="ＭＳ Ｐゴシック"/>
                <a:cs typeface="Times New Roman" panose="02020603050405020304" pitchFamily="18" charset="0"/>
              </a:rPr>
              <a:t> </a:t>
            </a:r>
            <a:r>
              <a:rPr kumimoji="1" lang="ja-JP" altLang="ja-JP" sz="1200" b="0" i="0" u="none" strike="noStrike" kern="100" cap="none" spc="0" normalizeH="0" baseline="0" noProof="0" dirty="0">
                <a:ln>
                  <a:noFill/>
                </a:ln>
                <a:solidFill>
                  <a:srgbClr val="FF00FF"/>
                </a:solidFill>
                <a:effectLst/>
                <a:uLnTx/>
                <a:uFillTx/>
                <a:latin typeface="ＭＳ Ｐゴシック"/>
                <a:ea typeface="ＭＳ Ｐゴシック"/>
                <a:cs typeface="Times New Roman" panose="02020603050405020304" pitchFamily="18" charset="0"/>
              </a:rPr>
              <a:t>による傍腫瘍性神経症候群</a:t>
            </a:r>
            <a:r>
              <a:rPr kumimoji="1" lang="ja-JP" altLang="ja-JP" sz="12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rPr>
              <a:t>の</a:t>
            </a:r>
            <a:r>
              <a:rPr kumimoji="1" lang="en-US" altLang="ja-JP" sz="12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rPr>
              <a:t>1</a:t>
            </a:r>
            <a:r>
              <a:rPr kumimoji="1" lang="ja-JP" altLang="ja-JP" sz="12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rPr>
              <a:t>例、小児科臨床、</a:t>
            </a:r>
            <a:r>
              <a:rPr kumimoji="1" lang="en-US" altLang="ja-JP" sz="12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rPr>
              <a:t>2017</a:t>
            </a:r>
            <a:r>
              <a:rPr kumimoji="1" lang="ja-JP" altLang="ja-JP" sz="12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rPr>
              <a:t>；</a:t>
            </a:r>
            <a:r>
              <a:rPr kumimoji="1" lang="en-US" altLang="ja-JP" sz="12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rPr>
              <a:t>70(8): 1243 -1250.</a:t>
            </a:r>
            <a:r>
              <a:rPr kumimoji="1" lang="ja-JP" altLang="en-US" sz="12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rPr>
              <a:t>　</a:t>
            </a:r>
            <a:r>
              <a:rPr kumimoji="1" lang="en-US" altLang="ja-JP" sz="1200" b="0" i="0" u="none" strike="noStrike" kern="100" cap="none" spc="0" normalizeH="0" baseline="0" noProof="0" dirty="0">
                <a:ln>
                  <a:noFill/>
                </a:ln>
                <a:solidFill>
                  <a:srgbClr val="3333FF"/>
                </a:solidFill>
                <a:effectLst/>
                <a:uLnTx/>
                <a:uFillTx/>
                <a:latin typeface="ＭＳ Ｐゴシック"/>
                <a:ea typeface="ＭＳ Ｐゴシック"/>
                <a:cs typeface="Times New Roman" panose="02020603050405020304" pitchFamily="18" charset="0"/>
              </a:rPr>
              <a:t>IB+ELISA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200" b="0" i="0" u="none" strike="noStrike" kern="1200" cap="none" spc="0" normalizeH="0" baseline="0" noProof="0" dirty="0">
                <a:ln>
                  <a:noFill/>
                </a:ln>
                <a:solidFill>
                  <a:prstClr val="black"/>
                </a:solidFill>
                <a:effectLst/>
                <a:uLnTx/>
                <a:uFillTx/>
                <a:latin typeface="Arial" panose="020B0604020202020204" pitchFamily="34" charset="0"/>
                <a:ea typeface="ＭＳ 明朝" panose="02020609040205080304" pitchFamily="17" charset="-128"/>
                <a:cs typeface="Arial" panose="020B0604020202020204" pitchFamily="34" charset="0"/>
              </a:rPr>
              <a:t>Takashi Hosaka, Yukitoshi Takahashi, et al., </a:t>
            </a:r>
            <a:r>
              <a:rPr kumimoji="1" lang="en-US" altLang="ja-JP" sz="1200" b="0" i="0" u="none" strike="noStrike" kern="1200" cap="none" spc="0" normalizeH="0" baseline="0" noProof="0" dirty="0">
                <a:ln>
                  <a:noFill/>
                </a:ln>
                <a:solidFill>
                  <a:srgbClr val="FF00FF"/>
                </a:solidFill>
                <a:effectLst/>
                <a:uLnTx/>
                <a:uFillTx/>
                <a:latin typeface="Arial" panose="020B0604020202020204" pitchFamily="34" charset="0"/>
                <a:ea typeface="ＭＳ 明朝" panose="02020609040205080304" pitchFamily="17" charset="-128"/>
                <a:cs typeface="Arial" panose="020B0604020202020204" pitchFamily="34" charset="0"/>
              </a:rPr>
              <a:t>Opsoclonus</a:t>
            </a:r>
            <a:r>
              <a:rPr kumimoji="1" lang="en-US" altLang="ja-JP" sz="1200" b="0" i="0" u="none" strike="noStrike" kern="1200" cap="none" spc="0" normalizeH="0" baseline="0" noProof="0" dirty="0">
                <a:ln>
                  <a:noFill/>
                </a:ln>
                <a:solidFill>
                  <a:prstClr val="black"/>
                </a:solidFill>
                <a:effectLst/>
                <a:uLnTx/>
                <a:uFillTx/>
                <a:latin typeface="Arial" panose="020B0604020202020204" pitchFamily="34" charset="0"/>
                <a:ea typeface="ＭＳ 明朝" panose="02020609040205080304" pitchFamily="17" charset="-128"/>
                <a:cs typeface="Arial" panose="020B0604020202020204" pitchFamily="34" charset="0"/>
              </a:rPr>
              <a:t> associated with autoantibodies to glutamate receptors δ2, Neurological Sciences, 2015; 36(9): 1741-1742. </a:t>
            </a:r>
            <a:r>
              <a:rPr kumimoji="1" lang="en-US" altLang="ja-JP" sz="1200" b="0" i="0" u="none" strike="noStrike" kern="1200" cap="none" spc="0" normalizeH="0" baseline="0" noProof="0" dirty="0">
                <a:ln>
                  <a:noFill/>
                </a:ln>
                <a:solidFill>
                  <a:srgbClr val="3333FF"/>
                </a:solidFill>
                <a:effectLst/>
                <a:uLnTx/>
                <a:uFillTx/>
                <a:latin typeface="Arial" panose="020B0604020202020204" pitchFamily="34" charset="0"/>
                <a:ea typeface="ＭＳ 明朝" panose="02020609040205080304" pitchFamily="17" charset="-128"/>
                <a:cs typeface="Arial" panose="020B0604020202020204" pitchFamily="34" charset="0"/>
              </a:rPr>
              <a:t>IB+ELISA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200" b="0" i="0" u="none" strike="noStrike" kern="1200" cap="none" spc="0" normalizeH="0" baseline="0" noProof="0" dirty="0" err="1">
                <a:ln>
                  <a:noFill/>
                </a:ln>
                <a:solidFill>
                  <a:srgbClr val="000000"/>
                </a:solidFill>
                <a:effectLst/>
                <a:uLnTx/>
                <a:uFillTx/>
                <a:latin typeface="Arial" panose="020B0604020202020204" pitchFamily="34" charset="0"/>
                <a:ea typeface="ＭＳ 明朝" panose="02020609040205080304" pitchFamily="17" charset="-128"/>
                <a:cs typeface="Arial" panose="020B0604020202020204" pitchFamily="34" charset="0"/>
              </a:rPr>
              <a:t>Armangue</a:t>
            </a:r>
            <a:r>
              <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明朝" panose="02020609040205080304" pitchFamily="17" charset="-128"/>
                <a:cs typeface="Arial" panose="020B0604020202020204" pitchFamily="34" charset="0"/>
              </a:rPr>
              <a:t> T, Takahashi Y, et al., A novel treatment-responsive </a:t>
            </a:r>
            <a:r>
              <a:rPr kumimoji="1" lang="en-US" altLang="ja-JP" sz="1200" b="0" i="0" u="none" strike="noStrike" kern="1200" cap="none" spc="0" normalizeH="0" baseline="0" noProof="0" dirty="0">
                <a:ln>
                  <a:noFill/>
                </a:ln>
                <a:solidFill>
                  <a:srgbClr val="FF00FF"/>
                </a:solidFill>
                <a:effectLst/>
                <a:uLnTx/>
                <a:uFillTx/>
                <a:latin typeface="Arial" panose="020B0604020202020204" pitchFamily="34" charset="0"/>
                <a:ea typeface="ＭＳ 明朝" panose="02020609040205080304" pitchFamily="17" charset="-128"/>
                <a:cs typeface="Arial" panose="020B0604020202020204" pitchFamily="34" charset="0"/>
              </a:rPr>
              <a:t>encephalitis with frequent opsoclonus and teratoma</a:t>
            </a:r>
            <a:r>
              <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明朝" panose="02020609040205080304" pitchFamily="17" charset="-128"/>
                <a:cs typeface="Arial" panose="020B0604020202020204" pitchFamily="34" charset="0"/>
              </a:rPr>
              <a:t>. Ann Neurol. 2014; 75(3): 435-41. </a:t>
            </a:r>
            <a:r>
              <a:rPr kumimoji="1" lang="en-US" altLang="ja-JP" sz="1200" b="0" i="0" u="none" strike="noStrike" kern="1200" cap="none" spc="0" normalizeH="0" baseline="0" noProof="0" dirty="0">
                <a:ln>
                  <a:noFill/>
                </a:ln>
                <a:solidFill>
                  <a:srgbClr val="3333FF"/>
                </a:solidFill>
                <a:effectLst/>
                <a:uLnTx/>
                <a:uFillTx/>
                <a:latin typeface="Arial" panose="020B0604020202020204" pitchFamily="34" charset="0"/>
                <a:ea typeface="ＭＳ 明朝" panose="02020609040205080304" pitchFamily="17" charset="-128"/>
                <a:cs typeface="Arial" panose="020B0604020202020204" pitchFamily="34" charset="0"/>
              </a:rPr>
              <a:t>CBA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200" b="0" i="0" u="none" strike="noStrike" kern="1200" cap="none" spc="0" normalizeH="0" baseline="0" noProof="0" dirty="0">
                <a:ln>
                  <a:noFill/>
                </a:ln>
                <a:solidFill>
                  <a:prstClr val="black"/>
                </a:solidFill>
                <a:effectLst/>
                <a:uLnTx/>
                <a:uFillTx/>
                <a:latin typeface="Arial" panose="020B0604020202020204" pitchFamily="34" charset="0"/>
                <a:ea typeface="ＭＳ 明朝" panose="02020609040205080304" pitchFamily="17" charset="-128"/>
                <a:cs typeface="Arial" panose="020B0604020202020204" pitchFamily="34" charset="0"/>
              </a:rPr>
              <a:t>Hiromasa </a:t>
            </a:r>
            <a:r>
              <a:rPr kumimoji="1" lang="en-US" altLang="ja-JP" sz="1200" b="0" i="0" u="none" strike="noStrike" kern="1200" cap="none" spc="0" normalizeH="0" baseline="0" noProof="0" dirty="0" err="1">
                <a:ln>
                  <a:noFill/>
                </a:ln>
                <a:solidFill>
                  <a:prstClr val="black"/>
                </a:solidFill>
                <a:effectLst/>
                <a:uLnTx/>
                <a:uFillTx/>
                <a:latin typeface="Arial" panose="020B0604020202020204" pitchFamily="34" charset="0"/>
                <a:ea typeface="ＭＳ 明朝" panose="02020609040205080304" pitchFamily="17" charset="-128"/>
                <a:cs typeface="Arial" panose="020B0604020202020204" pitchFamily="34" charset="0"/>
              </a:rPr>
              <a:t>Uchizono</a:t>
            </a:r>
            <a:r>
              <a:rPr kumimoji="1" lang="en-US" altLang="ja-JP" sz="1200" b="0" i="0" u="none" strike="noStrike" kern="1200" cap="none" spc="0" normalizeH="0" baseline="0" noProof="0" dirty="0">
                <a:ln>
                  <a:noFill/>
                </a:ln>
                <a:solidFill>
                  <a:prstClr val="black"/>
                </a:solidFill>
                <a:effectLst/>
                <a:uLnTx/>
                <a:uFillTx/>
                <a:latin typeface="Arial" panose="020B0604020202020204" pitchFamily="34" charset="0"/>
                <a:ea typeface="ＭＳ 明朝" panose="02020609040205080304" pitchFamily="17" charset="-128"/>
                <a:cs typeface="Arial" panose="020B0604020202020204" pitchFamily="34" charset="0"/>
              </a:rPr>
              <a:t>, Yukitoshi Takahashi, et al., </a:t>
            </a:r>
            <a:r>
              <a:rPr kumimoji="1" lang="en-US" altLang="ja-JP" sz="1200" b="0" i="0" u="none" strike="noStrike" kern="1200" cap="none" spc="0" normalizeH="0" baseline="0" noProof="0" dirty="0">
                <a:ln>
                  <a:noFill/>
                </a:ln>
                <a:solidFill>
                  <a:srgbClr val="FF00FF"/>
                </a:solidFill>
                <a:effectLst/>
                <a:uLnTx/>
                <a:uFillTx/>
                <a:latin typeface="Arial" panose="020B0604020202020204" pitchFamily="34" charset="0"/>
                <a:ea typeface="ＭＳ 明朝" panose="02020609040205080304" pitchFamily="17" charset="-128"/>
                <a:cs typeface="Arial" panose="020B0604020202020204" pitchFamily="34" charset="0"/>
              </a:rPr>
              <a:t>Acute </a:t>
            </a:r>
            <a:r>
              <a:rPr kumimoji="1" lang="en-US" altLang="ja-JP" sz="1200" b="0" i="0" u="none" strike="noStrike" kern="1200" cap="none" spc="0" normalizeH="0" baseline="0" noProof="0" dirty="0" err="1">
                <a:ln>
                  <a:noFill/>
                </a:ln>
                <a:solidFill>
                  <a:srgbClr val="FF00FF"/>
                </a:solidFill>
                <a:effectLst/>
                <a:uLnTx/>
                <a:uFillTx/>
                <a:latin typeface="Arial" panose="020B0604020202020204" pitchFamily="34" charset="0"/>
                <a:ea typeface="ＭＳ 明朝" panose="02020609040205080304" pitchFamily="17" charset="-128"/>
                <a:cs typeface="Arial" panose="020B0604020202020204" pitchFamily="34" charset="0"/>
              </a:rPr>
              <a:t>Cerebellitis</a:t>
            </a:r>
            <a:r>
              <a:rPr kumimoji="1" lang="en-US" altLang="ja-JP" sz="1200" b="0" i="0" u="none" strike="noStrike" kern="1200" cap="none" spc="0" normalizeH="0" baseline="0" noProof="0" dirty="0">
                <a:ln>
                  <a:noFill/>
                </a:ln>
                <a:solidFill>
                  <a:srgbClr val="FF00FF"/>
                </a:solidFill>
                <a:effectLst/>
                <a:uLnTx/>
                <a:uFillTx/>
                <a:latin typeface="Arial" panose="020B0604020202020204" pitchFamily="34" charset="0"/>
                <a:ea typeface="ＭＳ 明朝" panose="02020609040205080304" pitchFamily="17" charset="-128"/>
                <a:cs typeface="Arial" panose="020B0604020202020204" pitchFamily="34" charset="0"/>
              </a:rPr>
              <a:t> </a:t>
            </a:r>
            <a:r>
              <a:rPr kumimoji="1" lang="en-US" altLang="ja-JP" sz="1200" b="0" i="0" u="none" strike="noStrike" kern="1200" cap="none" spc="0" normalizeH="0" baseline="0" noProof="0" dirty="0">
                <a:ln>
                  <a:noFill/>
                </a:ln>
                <a:solidFill>
                  <a:prstClr val="black"/>
                </a:solidFill>
                <a:effectLst/>
                <a:uLnTx/>
                <a:uFillTx/>
                <a:latin typeface="Arial" panose="020B0604020202020204" pitchFamily="34" charset="0"/>
                <a:ea typeface="ＭＳ 明朝" panose="02020609040205080304" pitchFamily="17" charset="-128"/>
                <a:cs typeface="Arial" panose="020B0604020202020204" pitchFamily="34" charset="0"/>
              </a:rPr>
              <a:t>Following Hemolytic Streptococcal Infection, </a:t>
            </a:r>
            <a:r>
              <a:rPr kumimoji="1" lang="en-US" altLang="ja-JP" sz="1200" b="0" i="0" u="none" strike="noStrike" kern="1200" cap="none" spc="0" normalizeH="0" baseline="0" noProof="0" dirty="0" err="1">
                <a:ln>
                  <a:noFill/>
                </a:ln>
                <a:solidFill>
                  <a:prstClr val="black"/>
                </a:solidFill>
                <a:effectLst/>
                <a:uLnTx/>
                <a:uFillTx/>
                <a:latin typeface="Arial" panose="020B0604020202020204" pitchFamily="34" charset="0"/>
                <a:ea typeface="ＭＳ 明朝" panose="02020609040205080304" pitchFamily="17" charset="-128"/>
                <a:cs typeface="Arial" panose="020B0604020202020204" pitchFamily="34" charset="0"/>
              </a:rPr>
              <a:t>Pediatr</a:t>
            </a:r>
            <a:r>
              <a:rPr kumimoji="1" lang="en-US" altLang="ja-JP" sz="1200" b="0" i="0" u="none" strike="noStrike" kern="1200" cap="none" spc="0" normalizeH="0" baseline="0" noProof="0" dirty="0">
                <a:ln>
                  <a:noFill/>
                </a:ln>
                <a:solidFill>
                  <a:prstClr val="black"/>
                </a:solidFill>
                <a:effectLst/>
                <a:uLnTx/>
                <a:uFillTx/>
                <a:latin typeface="Arial" panose="020B0604020202020204" pitchFamily="34" charset="0"/>
                <a:ea typeface="ＭＳ 明朝" panose="02020609040205080304" pitchFamily="17" charset="-128"/>
                <a:cs typeface="Arial" panose="020B0604020202020204" pitchFamily="34" charset="0"/>
              </a:rPr>
              <a:t> Neurol 2013; 49(6): 497-500. </a:t>
            </a:r>
            <a:r>
              <a:rPr kumimoji="1" lang="en-US" altLang="ja-JP" sz="1200" b="0" i="0" u="none" strike="noStrike" kern="1200" cap="none" spc="0" normalizeH="0" baseline="0" noProof="0" dirty="0">
                <a:ln>
                  <a:noFill/>
                </a:ln>
                <a:solidFill>
                  <a:srgbClr val="3333FF"/>
                </a:solidFill>
                <a:effectLst/>
                <a:uLnTx/>
                <a:uFillTx/>
                <a:latin typeface="Arial" panose="020B0604020202020204" pitchFamily="34" charset="0"/>
                <a:ea typeface="ＭＳ 明朝" panose="02020609040205080304" pitchFamily="17" charset="-128"/>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村上秀友、高橋幸利、他、伝染性単核球症に続発し髄液に抗グルタミン酸受容体</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δ2</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抗体を認めた</a:t>
            </a:r>
            <a:r>
              <a:rPr kumimoji="1" lang="ja-JP" altLang="en-US" sz="12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急性小脳失調症</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、臨床神経学、</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2013</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53</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7</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555-558.</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2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IB</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明朝" panose="02020609040205080304" pitchFamily="17" charset="-128"/>
                <a:cs typeface="Arial" panose="020B0604020202020204" pitchFamily="34" charset="0"/>
              </a:rPr>
              <a:t>Iwasaki Y, Takahashi Y, et al., </a:t>
            </a:r>
            <a:r>
              <a:rPr kumimoji="1" lang="en-US" altLang="ja-JP" sz="1200" b="0" i="0" u="none" strike="noStrike" kern="1200" cap="none" spc="0" normalizeH="0" baseline="0" noProof="0" dirty="0">
                <a:ln>
                  <a:noFill/>
                </a:ln>
                <a:solidFill>
                  <a:srgbClr val="FF00FF"/>
                </a:solidFill>
                <a:effectLst/>
                <a:uLnTx/>
                <a:uFillTx/>
                <a:latin typeface="Arial" panose="020B0604020202020204" pitchFamily="34" charset="0"/>
                <a:ea typeface="ＭＳ 明朝" panose="02020609040205080304" pitchFamily="17" charset="-128"/>
                <a:cs typeface="Arial" panose="020B0604020202020204" pitchFamily="34" charset="0"/>
              </a:rPr>
              <a:t>Subacute cerebellar ataxia </a:t>
            </a:r>
            <a:r>
              <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明朝" panose="02020609040205080304" pitchFamily="17" charset="-128"/>
                <a:cs typeface="Arial" panose="020B0604020202020204" pitchFamily="34" charset="0"/>
              </a:rPr>
              <a:t>and atrophy developed in a young woman with </a:t>
            </a:r>
            <a:r>
              <a:rPr kumimoji="1" lang="en-US" altLang="ja-JP" sz="1200" b="0" i="0" u="none" strike="noStrike" kern="1200" cap="none" spc="0" normalizeH="0" baseline="0" noProof="0" dirty="0">
                <a:ln>
                  <a:noFill/>
                </a:ln>
                <a:solidFill>
                  <a:srgbClr val="FF00FF"/>
                </a:solidFill>
                <a:effectLst/>
                <a:uLnTx/>
                <a:uFillTx/>
                <a:latin typeface="Arial" panose="020B0604020202020204" pitchFamily="34" charset="0"/>
                <a:ea typeface="ＭＳ 明朝" panose="02020609040205080304" pitchFamily="17" charset="-128"/>
                <a:cs typeface="Arial" panose="020B0604020202020204" pitchFamily="34" charset="0"/>
              </a:rPr>
              <a:t>systemic lupus erythematosus </a:t>
            </a:r>
            <a:r>
              <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明朝" panose="02020609040205080304" pitchFamily="17" charset="-128"/>
                <a:cs typeface="Arial" panose="020B0604020202020204" pitchFamily="34" charset="0"/>
              </a:rPr>
              <a:t>whose cerebrospinal fluid was positive for antineuronal cell antibody. Lupus. 2012; 21(3): 324-8. </a:t>
            </a:r>
            <a:r>
              <a:rPr kumimoji="1" lang="en-US" altLang="ja-JP" sz="1200" b="0" i="0" u="none" strike="noStrike" kern="1200" cap="none" spc="0" normalizeH="0" baseline="0" noProof="0" dirty="0">
                <a:ln>
                  <a:noFill/>
                </a:ln>
                <a:solidFill>
                  <a:srgbClr val="3333FF"/>
                </a:solidFill>
                <a:effectLst/>
                <a:uLnTx/>
                <a:uFillTx/>
                <a:latin typeface="Arial" panose="020B0604020202020204" pitchFamily="34" charset="0"/>
                <a:ea typeface="ＭＳ 明朝" panose="02020609040205080304" pitchFamily="17" charset="-128"/>
                <a:cs typeface="Arial" panose="020B0604020202020204" pitchFamily="34" charset="0"/>
              </a:rPr>
              <a:t>IB</a:t>
            </a:r>
            <a:endParaRPr kumimoji="1" lang="ja-JP" altLang="ja-JP" sz="1200" b="0" i="0" u="none" strike="noStrike" kern="1200" cap="none" spc="0" normalizeH="0" baseline="0" noProof="0" dirty="0">
              <a:ln>
                <a:noFill/>
              </a:ln>
              <a:solidFill>
                <a:srgbClr val="3333FF"/>
              </a:solidFill>
              <a:effectLst/>
              <a:uLnTx/>
              <a:uFillTx/>
              <a:latin typeface="Arial" panose="020B0604020202020204" pitchFamily="34" charset="0"/>
              <a:ea typeface="ＭＳ 明朝" panose="02020609040205080304" pitchFamily="17" charset="-128"/>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nl-NL" altLang="ja-JP" sz="1200" b="0" i="0" u="none" strike="noStrike" kern="1200" cap="none" spc="0" normalizeH="0" baseline="0" noProof="0" dirty="0">
                <a:ln>
                  <a:noFill/>
                </a:ln>
                <a:solidFill>
                  <a:prstClr val="black"/>
                </a:solidFill>
                <a:effectLst/>
                <a:uLnTx/>
                <a:uFillTx/>
                <a:latin typeface="Arial" panose="020B0604020202020204" pitchFamily="34" charset="0"/>
                <a:ea typeface="ＭＳ 明朝" panose="02020609040205080304" pitchFamily="17" charset="-128"/>
                <a:cs typeface="Arial" panose="020B0604020202020204" pitchFamily="34" charset="0"/>
              </a:rPr>
              <a:t>Takashi Shiihara, Yukitoshi Takahashi, Corresponding letter: Mycoplasma pneumoniae associated </a:t>
            </a:r>
            <a:r>
              <a:rPr kumimoji="1" lang="nl-NL" altLang="ja-JP" sz="1200" b="0" i="0" u="none" strike="noStrike" kern="1200" cap="none" spc="0" normalizeH="0" baseline="0" noProof="0" dirty="0">
                <a:ln>
                  <a:noFill/>
                </a:ln>
                <a:solidFill>
                  <a:srgbClr val="FF00FF"/>
                </a:solidFill>
                <a:effectLst/>
                <a:uLnTx/>
                <a:uFillTx/>
                <a:latin typeface="Arial" panose="020B0604020202020204" pitchFamily="34" charset="0"/>
                <a:ea typeface="ＭＳ 明朝" panose="02020609040205080304" pitchFamily="17" charset="-128"/>
                <a:cs typeface="Arial" panose="020B0604020202020204" pitchFamily="34" charset="0"/>
              </a:rPr>
              <a:t>opsoclonus-myoclonus syndrome </a:t>
            </a:r>
            <a:r>
              <a:rPr kumimoji="1" lang="nl-NL" altLang="ja-JP" sz="1200" b="0" i="0" u="none" strike="noStrike" kern="1200" cap="none" spc="0" normalizeH="0" baseline="0" noProof="0" dirty="0">
                <a:ln>
                  <a:noFill/>
                </a:ln>
                <a:solidFill>
                  <a:prstClr val="black"/>
                </a:solidFill>
                <a:effectLst/>
                <a:uLnTx/>
                <a:uFillTx/>
                <a:latin typeface="Arial" panose="020B0604020202020204" pitchFamily="34" charset="0"/>
                <a:ea typeface="ＭＳ 明朝" panose="02020609040205080304" pitchFamily="17" charset="-128"/>
                <a:cs typeface="Arial" panose="020B0604020202020204" pitchFamily="34" charset="0"/>
              </a:rPr>
              <a:t>in three cases, European Journal of Pediatrics, 2010; 169: 639.</a:t>
            </a:r>
            <a:r>
              <a:rPr kumimoji="1" lang="ja-JP" altLang="en-US" sz="1200" b="0" i="0" u="none" strike="noStrike" kern="1200" cap="none" spc="0" normalizeH="0" baseline="0" noProof="0" dirty="0">
                <a:ln>
                  <a:noFill/>
                </a:ln>
                <a:solidFill>
                  <a:prstClr val="black"/>
                </a:solidFill>
                <a:effectLst/>
                <a:uLnTx/>
                <a:uFillTx/>
                <a:latin typeface="Arial" panose="020B0604020202020204" pitchFamily="34" charset="0"/>
                <a:ea typeface="ＭＳ 明朝" panose="02020609040205080304" pitchFamily="17" charset="-128"/>
                <a:cs typeface="Arial" panose="020B0604020202020204" pitchFamily="34" charset="0"/>
              </a:rPr>
              <a:t>　</a:t>
            </a:r>
            <a:r>
              <a:rPr kumimoji="1" lang="en-US" altLang="ja-JP" sz="1200" b="0" i="0" u="none" strike="noStrike" kern="1200" cap="none" spc="0" normalizeH="0" baseline="0" noProof="0" dirty="0">
                <a:ln>
                  <a:noFill/>
                </a:ln>
                <a:solidFill>
                  <a:srgbClr val="0000FF"/>
                </a:solidFill>
                <a:effectLst/>
                <a:uLnTx/>
                <a:uFillTx/>
                <a:latin typeface="Arial" panose="020B0604020202020204" pitchFamily="34" charset="0"/>
                <a:ea typeface="ＭＳ 明朝" panose="02020609040205080304" pitchFamily="17" charset="-128"/>
                <a:cs typeface="Arial" panose="020B0604020202020204" pitchFamily="34" charset="0"/>
              </a:rPr>
              <a:t>IB</a:t>
            </a:r>
            <a:endParaRPr kumimoji="1" lang="ja-JP" altLang="ja-JP" sz="1200" b="0" i="0" u="none" strike="noStrike" kern="1200" cap="none" spc="0" normalizeH="0" baseline="0" noProof="0" dirty="0">
              <a:ln>
                <a:noFill/>
              </a:ln>
              <a:solidFill>
                <a:srgbClr val="0000FF"/>
              </a:solidFill>
              <a:effectLst/>
              <a:uLnTx/>
              <a:uFillTx/>
              <a:latin typeface="Arial" panose="020B0604020202020204" pitchFamily="34" charset="0"/>
              <a:ea typeface="ＭＳ 明朝" panose="02020609040205080304" pitchFamily="17" charset="-128"/>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nl-NL" altLang="ja-JP" sz="1200" b="0" i="0" u="none" strike="noStrike" kern="1200" cap="none" spc="0" normalizeH="0" baseline="0" noProof="0" dirty="0">
                <a:ln>
                  <a:noFill/>
                </a:ln>
                <a:solidFill>
                  <a:prstClr val="black"/>
                </a:solidFill>
                <a:effectLst/>
                <a:uLnTx/>
                <a:uFillTx/>
                <a:latin typeface="Arial" panose="020B0604020202020204" pitchFamily="34" charset="0"/>
                <a:ea typeface="ＭＳ 明朝" panose="02020609040205080304" pitchFamily="17" charset="-128"/>
                <a:cs typeface="Arial" panose="020B0604020202020204" pitchFamily="34" charset="0"/>
              </a:rPr>
              <a:t>Masaya Kubota, Yukitoshi Takahashi, Steroid-responsive </a:t>
            </a:r>
            <a:r>
              <a:rPr kumimoji="1" lang="nl-NL" altLang="ja-JP" sz="1200" b="0" i="0" u="none" strike="noStrike" kern="1200" cap="none" spc="0" normalizeH="0" baseline="0" noProof="0" dirty="0">
                <a:ln>
                  <a:noFill/>
                </a:ln>
                <a:solidFill>
                  <a:srgbClr val="FF00FF"/>
                </a:solidFill>
                <a:effectLst/>
                <a:uLnTx/>
                <a:uFillTx/>
                <a:latin typeface="Arial" panose="020B0604020202020204" pitchFamily="34" charset="0"/>
                <a:ea typeface="ＭＳ 明朝" panose="02020609040205080304" pitchFamily="17" charset="-128"/>
                <a:cs typeface="Arial" panose="020B0604020202020204" pitchFamily="34" charset="0"/>
              </a:rPr>
              <a:t>chronic cerebellitis </a:t>
            </a:r>
            <a:r>
              <a:rPr kumimoji="1" lang="nl-NL" altLang="ja-JP" sz="1200" b="0" i="0" u="none" strike="noStrike" kern="1200" cap="none" spc="0" normalizeH="0" baseline="0" noProof="0" dirty="0">
                <a:ln>
                  <a:noFill/>
                </a:ln>
                <a:solidFill>
                  <a:prstClr val="black"/>
                </a:solidFill>
                <a:effectLst/>
                <a:uLnTx/>
                <a:uFillTx/>
                <a:latin typeface="Arial" panose="020B0604020202020204" pitchFamily="34" charset="0"/>
                <a:ea typeface="ＭＳ 明朝" panose="02020609040205080304" pitchFamily="17" charset="-128"/>
                <a:cs typeface="Arial" panose="020B0604020202020204" pitchFamily="34" charset="0"/>
              </a:rPr>
              <a:t>with positive glutamate receptor delta 2 antibody. J Child Neurology, 2008; 23: 228-230.</a:t>
            </a:r>
            <a:r>
              <a:rPr kumimoji="1" lang="ja-JP" altLang="en-US" sz="1200" b="0" i="0" u="none" strike="noStrike" kern="1200" cap="none" spc="0" normalizeH="0" baseline="0" noProof="0" dirty="0">
                <a:ln>
                  <a:noFill/>
                </a:ln>
                <a:solidFill>
                  <a:prstClr val="black"/>
                </a:solidFill>
                <a:effectLst/>
                <a:uLnTx/>
                <a:uFillTx/>
                <a:latin typeface="Arial" panose="020B0604020202020204" pitchFamily="34" charset="0"/>
                <a:ea typeface="ＭＳ 明朝" panose="02020609040205080304" pitchFamily="17" charset="-128"/>
                <a:cs typeface="Arial" panose="020B0604020202020204" pitchFamily="34" charset="0"/>
              </a:rPr>
              <a:t> </a:t>
            </a:r>
            <a:r>
              <a:rPr kumimoji="1" lang="en-US" altLang="ja-JP" sz="1200" b="0" i="0" u="none" strike="noStrike" kern="1200" cap="none" spc="0" normalizeH="0" baseline="0" noProof="0" dirty="0">
                <a:ln>
                  <a:noFill/>
                </a:ln>
                <a:solidFill>
                  <a:srgbClr val="3333FF"/>
                </a:solidFill>
                <a:effectLst/>
                <a:uLnTx/>
                <a:uFillTx/>
                <a:latin typeface="Arial" panose="020B0604020202020204" pitchFamily="34" charset="0"/>
                <a:ea typeface="ＭＳ 明朝" panose="02020609040205080304" pitchFamily="17" charset="-128"/>
                <a:cs typeface="Arial" panose="020B0604020202020204" pitchFamily="34" charset="0"/>
              </a:rPr>
              <a:t>IB</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nl-NL" altLang="ja-JP" sz="1200" b="0" i="0" u="none" strike="noStrike" kern="1200" cap="none" spc="0" normalizeH="0" baseline="0" noProof="0" dirty="0">
                <a:ln>
                  <a:noFill/>
                </a:ln>
                <a:solidFill>
                  <a:prstClr val="black"/>
                </a:solidFill>
                <a:effectLst/>
                <a:uLnTx/>
                <a:uFillTx/>
                <a:latin typeface="Arial" panose="020B0604020202020204" pitchFamily="34" charset="0"/>
                <a:ea typeface="ＭＳ 明朝" panose="02020609040205080304" pitchFamily="17" charset="-128"/>
                <a:cs typeface="Arial" panose="020B0604020202020204" pitchFamily="34" charset="0"/>
              </a:rPr>
              <a:t>Takashi Shiihara, Yukitoshi Takahashi, et al., </a:t>
            </a:r>
            <a:r>
              <a:rPr kumimoji="1" lang="nl-NL" altLang="ja-JP" sz="1200" b="0" i="0" u="none" strike="noStrike" kern="1200" cap="none" spc="0" normalizeH="0" baseline="0" noProof="0" dirty="0">
                <a:ln>
                  <a:noFill/>
                </a:ln>
                <a:solidFill>
                  <a:srgbClr val="FF00FF"/>
                </a:solidFill>
                <a:effectLst/>
                <a:uLnTx/>
                <a:uFillTx/>
                <a:latin typeface="Arial" panose="020B0604020202020204" pitchFamily="34" charset="0"/>
                <a:ea typeface="ＭＳ 明朝" panose="02020609040205080304" pitchFamily="17" charset="-128"/>
                <a:cs typeface="Arial" panose="020B0604020202020204" pitchFamily="34" charset="0"/>
              </a:rPr>
              <a:t>Acute cerebellar ataxia and consecutive cerebellitis </a:t>
            </a:r>
            <a:r>
              <a:rPr kumimoji="1" lang="nl-NL" altLang="ja-JP" sz="1200" b="0" i="0" u="none" strike="noStrike" kern="1200" cap="none" spc="0" normalizeH="0" baseline="0" noProof="0" dirty="0">
                <a:ln>
                  <a:noFill/>
                </a:ln>
                <a:solidFill>
                  <a:prstClr val="black"/>
                </a:solidFill>
                <a:effectLst/>
                <a:uLnTx/>
                <a:uFillTx/>
                <a:latin typeface="Arial" panose="020B0604020202020204" pitchFamily="34" charset="0"/>
                <a:ea typeface="ＭＳ 明朝" panose="02020609040205080304" pitchFamily="17" charset="-128"/>
                <a:cs typeface="Arial" panose="020B0604020202020204" pitchFamily="34" charset="0"/>
              </a:rPr>
              <a:t>produced by glutamate receptor 2 autoantibody, Brain &amp; Development, 2007; 29: 254-256. </a:t>
            </a:r>
            <a:r>
              <a:rPr kumimoji="1" lang="nl-NL" altLang="ja-JP" sz="1200" b="0" i="0" u="none" strike="noStrike" kern="1200" cap="none" spc="0" normalizeH="0" baseline="0" noProof="0" dirty="0">
                <a:ln>
                  <a:noFill/>
                </a:ln>
                <a:solidFill>
                  <a:srgbClr val="3333FF"/>
                </a:solidFill>
                <a:effectLst/>
                <a:uLnTx/>
                <a:uFillTx/>
                <a:latin typeface="Arial" panose="020B0604020202020204" pitchFamily="34" charset="0"/>
                <a:ea typeface="ＭＳ 明朝" panose="02020609040205080304" pitchFamily="17" charset="-128"/>
                <a:cs typeface="Arial" panose="020B0604020202020204" pitchFamily="34" charset="0"/>
              </a:rPr>
              <a:t>IB</a:t>
            </a:r>
            <a:endParaRPr kumimoji="1" lang="ja-JP" altLang="ja-JP" sz="1200" b="0" i="0" u="none" strike="noStrike" kern="1200" cap="none" spc="0" normalizeH="0" baseline="0" noProof="0" dirty="0">
              <a:ln>
                <a:noFill/>
              </a:ln>
              <a:solidFill>
                <a:srgbClr val="3333FF"/>
              </a:solidFill>
              <a:effectLst/>
              <a:uLnTx/>
              <a:uFillTx/>
              <a:latin typeface="Arial" panose="020B0604020202020204" pitchFamily="34" charset="0"/>
              <a:ea typeface="ＭＳ 明朝" panose="02020609040205080304" pitchFamily="17" charset="-128"/>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杉山延喜、高橋幸利、他、麻疹・風疹混合ワクチン接種後に発症した急性小脳失調症・</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opsoclonus-myoclonus syndrome</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の１例、小児感染免疫、</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2007; 19: 183-187.</a:t>
            </a:r>
            <a:endParaRPr kumimoji="1" lang="nl-NL"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杉山延喜、高橋幸利、他、抗グルタミン酸受容体</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δ2</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抗体が陽性の</a:t>
            </a:r>
            <a:r>
              <a:rPr kumimoji="1" lang="ja-JP" altLang="en-US" sz="12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慢性小脳炎</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の１例、脳と発達、</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2004</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36</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1</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60-63.</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2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IB</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1" lang="ja-JP" altLang="ja-JP" sz="1200" b="0" i="0" u="none" strike="noStrike" kern="1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1" lang="nl-NL" altLang="ja-JP" sz="12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endParaRPr>
          </a:p>
        </p:txBody>
      </p:sp>
      <p:sp>
        <p:nvSpPr>
          <p:cNvPr id="4" name="テキスト ボックス 3">
            <a:extLst>
              <a:ext uri="{FF2B5EF4-FFF2-40B4-BE49-F238E27FC236}">
                <a16:creationId xmlns:a16="http://schemas.microsoft.com/office/drawing/2014/main" id="{500CDB62-6B54-A0DA-4A06-8117D5E6B78F}"/>
              </a:ext>
            </a:extLst>
          </p:cNvPr>
          <p:cNvSpPr txBox="1"/>
          <p:nvPr/>
        </p:nvSpPr>
        <p:spPr>
          <a:xfrm>
            <a:off x="7972830" y="188640"/>
            <a:ext cx="813043"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20250428</a:t>
            </a:r>
            <a:endParaRPr kumimoji="1" lang="ja-JP" alt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328521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61BFF40-F128-5967-6C8A-9B217EE273E7}"/>
              </a:ext>
            </a:extLst>
          </p:cNvPr>
          <p:cNvSpPr txBox="1"/>
          <p:nvPr/>
        </p:nvSpPr>
        <p:spPr>
          <a:xfrm>
            <a:off x="426875" y="895738"/>
            <a:ext cx="8290250" cy="5262979"/>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Yukitoshi Takahashi, et al., Characteristics of internalization of NMDA-type </a:t>
            </a:r>
            <a:r>
              <a:rPr kumimoji="1" lang="en-US" altLang="ja-JP" sz="1400" b="0" i="0" u="none" strike="noStrike" kern="0" cap="none" spc="0" normalizeH="0" baseline="0" noProof="0" dirty="0" err="1">
                <a:ln>
                  <a:noFill/>
                </a:ln>
                <a:solidFill>
                  <a:srgbClr val="000000"/>
                </a:solidFill>
                <a:effectLst/>
                <a:uLnTx/>
                <a:uFillTx/>
                <a:latin typeface="ＭＳ Ｐゴシック"/>
                <a:ea typeface="ＭＳ Ｐゴシック"/>
                <a:cs typeface="ＭＳ Ｐゴシック" panose="020B0600070205080204" pitchFamily="50" charset="-128"/>
              </a:rPr>
              <a:t>GluRs</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 with antibodies to GluN1 and GluN2B J </a:t>
            </a:r>
            <a:r>
              <a:rPr kumimoji="1" lang="en-US" altLang="ja-JP" sz="1400" b="0" i="0" u="none" strike="noStrike" kern="0" cap="none" spc="0" normalizeH="0" baseline="0" noProof="0" dirty="0" err="1">
                <a:ln>
                  <a:noFill/>
                </a:ln>
                <a:solidFill>
                  <a:srgbClr val="000000"/>
                </a:solidFill>
                <a:effectLst/>
                <a:uLnTx/>
                <a:uFillTx/>
                <a:latin typeface="ＭＳ Ｐゴシック"/>
                <a:ea typeface="ＭＳ Ｐゴシック"/>
                <a:cs typeface="ＭＳ Ｐゴシック" panose="020B0600070205080204" pitchFamily="50" charset="-128"/>
              </a:rPr>
              <a:t>Neuroimmunol</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 2020; 349: 577427</a:t>
            </a:r>
            <a:endParaRPr kumimoji="1" lang="ja-JP" altLang="ja-JP" sz="14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高橋幸利、他、非ヘルペス性急性辺縁系脳炎の病態解明：</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NMDA</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型</a:t>
            </a:r>
            <a:r>
              <a:rPr kumimoji="1" lang="en-US" altLang="ja-JP" sz="1400" b="0" i="0" u="none" strike="noStrike" kern="0" cap="none" spc="0" normalizeH="0" baseline="0" noProof="0" dirty="0" err="1">
                <a:ln>
                  <a:noFill/>
                </a:ln>
                <a:solidFill>
                  <a:srgbClr val="000000"/>
                </a:solidFill>
                <a:effectLst/>
                <a:uLnTx/>
                <a:uFillTx/>
                <a:latin typeface="ＭＳ Ｐゴシック"/>
                <a:ea typeface="ＭＳ Ｐゴシック"/>
                <a:cs typeface="ＭＳ Ｐゴシック" panose="020B0600070205080204" pitchFamily="50" charset="-128"/>
              </a:rPr>
              <a:t>GluR</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抗体の</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passive transfer</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研究、第</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26</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回日本神経免疫学会学術集会抄録集、</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Neuroimmunology </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神経免疫学、</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2014</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19</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1</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91. </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挙尾反応と組織解析</a:t>
            </a:r>
            <a:endParaRPr kumimoji="1" lang="ja-JP" altLang="ja-JP" sz="14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Takahashi Y, Nishimura S, Takao E, et al., Function of antibodies to n-terminal of GluN2B in vivo, Asia-Pacific School of Neuroimmunology 2015 Tokyo, August 30, 2015, Tokyo. (Antibodies to GluN2B-NT2 may induce excitable behavior and memory dysfunction in space, etc. associated with modification of synaptic gene expression.)</a:t>
            </a:r>
            <a:endParaRPr kumimoji="1" lang="ja-JP" altLang="ja-JP" sz="14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高橋幸利、他、ウサギ抗ヒト</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NMDA</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型</a:t>
            </a:r>
            <a:r>
              <a:rPr kumimoji="1" lang="en-US" altLang="ja-JP" sz="1400" b="0" i="0" u="none" strike="noStrike" kern="0" cap="none" spc="0" normalizeH="0" baseline="0" noProof="0" dirty="0" err="1">
                <a:ln>
                  <a:noFill/>
                </a:ln>
                <a:solidFill>
                  <a:srgbClr val="000000"/>
                </a:solidFill>
                <a:effectLst/>
                <a:uLnTx/>
                <a:uFillTx/>
                <a:latin typeface="ＭＳ Ｐゴシック"/>
                <a:ea typeface="ＭＳ Ｐゴシック"/>
                <a:cs typeface="ＭＳ Ｐゴシック" panose="020B0600070205080204" pitchFamily="50" charset="-128"/>
              </a:rPr>
              <a:t>GluR</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抗体のマウス</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passive transfer</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研究：記憶等の行動解析、第</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27</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回日本神経免疫学会学術集会抄録集、</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Neuroimmunology </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神経免疫学、</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2015</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20</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1</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106. (GluN2B-NT2</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抗体は興奮性行動、記憶の低下をもたらす可能性</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a:t>
            </a:r>
            <a:endParaRPr kumimoji="1" lang="ja-JP" altLang="ja-JP" sz="14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endParaRP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高橋幸利、他、ウサギ抗ヒト</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NMDA</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型</a:t>
            </a:r>
            <a:r>
              <a:rPr kumimoji="1" lang="en-US" altLang="ja-JP" sz="1400" b="0" i="0" u="none" strike="noStrike" kern="0" cap="none" spc="0" normalizeH="0" baseline="0" noProof="0" dirty="0" err="1">
                <a:ln>
                  <a:noFill/>
                </a:ln>
                <a:solidFill>
                  <a:srgbClr val="000000"/>
                </a:solidFill>
                <a:effectLst/>
                <a:uLnTx/>
                <a:uFillTx/>
                <a:latin typeface="ＭＳ Ｐゴシック"/>
                <a:ea typeface="ＭＳ Ｐゴシック"/>
                <a:cs typeface="ＭＳ Ｐゴシック" panose="020B0600070205080204" pitchFamily="50" charset="-128"/>
              </a:rPr>
              <a:t>GluR</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抗体のマウス海馬遺伝子発現変化に及ぼす影響の解析、日本人類遺伝学会第</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60</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回大会プログラム・抄録集、ｐ</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309.</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2015</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a:t>
            </a:r>
            <a:endParaRPr kumimoji="1" lang="ja-JP" altLang="ja-JP" sz="14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Takahashi Y, et al., Passive transfer of rabbit antibodies against human NMDA-type </a:t>
            </a:r>
            <a:r>
              <a:rPr kumimoji="1" lang="en-US" altLang="ja-JP" sz="1400" b="0" i="0" u="none" strike="noStrike" kern="0" cap="none" spc="0" normalizeH="0" baseline="0" noProof="0" dirty="0" err="1">
                <a:ln>
                  <a:noFill/>
                </a:ln>
                <a:solidFill>
                  <a:srgbClr val="000000"/>
                </a:solidFill>
                <a:effectLst/>
                <a:uLnTx/>
                <a:uFillTx/>
                <a:latin typeface="ＭＳ Ｐゴシック"/>
                <a:ea typeface="ＭＳ Ｐゴシック"/>
                <a:cs typeface="ＭＳ Ｐゴシック" panose="020B0600070205080204" pitchFamily="50" charset="-128"/>
              </a:rPr>
              <a:t>GluR</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 into mice: effect of antibodies to GluN1, Clinical and Experimental Neuroimmunology 2016; 7: 381. (Antibodies to GluN1-NT may induce fear/anxiety, impairment of long-term memory, and decreased social interaction.)</a:t>
            </a:r>
            <a:endParaRPr kumimoji="1" lang="ja-JP" altLang="ja-JP" sz="14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高橋幸利、他、ウサギ抗ヒト</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NMDA</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型</a:t>
            </a:r>
            <a:r>
              <a:rPr kumimoji="1" lang="en-US" altLang="ja-JP" sz="1400" b="0" i="0" u="none" strike="noStrike" kern="0" cap="none" spc="0" normalizeH="0" baseline="0" noProof="0" dirty="0" err="1">
                <a:ln>
                  <a:noFill/>
                </a:ln>
                <a:solidFill>
                  <a:srgbClr val="000000"/>
                </a:solidFill>
                <a:effectLst/>
                <a:uLnTx/>
                <a:uFillTx/>
                <a:latin typeface="ＭＳ Ｐゴシック"/>
                <a:ea typeface="ＭＳ Ｐゴシック"/>
                <a:cs typeface="ＭＳ Ｐゴシック" panose="020B0600070205080204" pitchFamily="50" charset="-128"/>
              </a:rPr>
              <a:t>GluR</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抗体のマウス</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passive transfer</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研究：</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GluN1</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抗体の作用、第</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28</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回日本神経免疫学会学術集会抄録集、</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Neuroimmunology </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神経免疫学、</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2016</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21</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1</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114. (Antibodies to GluN1-NT may induce fear/anxiety, impairment of long-term memory, and decreased social interaction.)</a:t>
            </a:r>
            <a:endParaRPr kumimoji="1" lang="ja-JP" altLang="ja-JP" sz="14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高橋幸利、他、ウサギ抗ヒト</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NMDA</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型</a:t>
            </a:r>
            <a:r>
              <a:rPr kumimoji="1" lang="en-US" altLang="ja-JP" sz="1400" b="0" i="0" u="none" strike="noStrike" kern="0" cap="none" spc="0" normalizeH="0" baseline="0" noProof="0" dirty="0" err="1">
                <a:ln>
                  <a:noFill/>
                </a:ln>
                <a:solidFill>
                  <a:srgbClr val="000000"/>
                </a:solidFill>
                <a:effectLst/>
                <a:uLnTx/>
                <a:uFillTx/>
                <a:latin typeface="ＭＳ Ｐゴシック"/>
                <a:ea typeface="ＭＳ Ｐゴシック"/>
                <a:cs typeface="ＭＳ Ｐゴシック" panose="020B0600070205080204" pitchFamily="50" charset="-128"/>
              </a:rPr>
              <a:t>GluR</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抗体のマウス</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passive transfer</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研究：社会的行動効果、第</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29</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回日本神経免疫学会学術集会抄録集、</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Neuroimmunology </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神経免疫学、</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2017</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22</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1</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117. (</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ウサギ</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GluN2B</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抗体はマウスの社会的行動、特に匂いかぎ行動を抑制したことから、</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GluN1</a:t>
            </a:r>
            <a:r>
              <a:rPr kumimoji="1" lang="ja-JP"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抗体よりは軽度であるが社会的行動障害を誘導する可能性</a:t>
            </a:r>
            <a:r>
              <a:rPr kumimoji="1" lang="en-US" altLang="ja-JP" sz="1400" b="0" i="0" u="none" strike="noStrike" kern="0" cap="none" spc="0" normalizeH="0" baseline="0" noProof="0" dirty="0">
                <a:ln>
                  <a:noFill/>
                </a:ln>
                <a:solidFill>
                  <a:srgbClr val="000000"/>
                </a:solidFill>
                <a:effectLst/>
                <a:uLnTx/>
                <a:uFillTx/>
                <a:latin typeface="ＭＳ Ｐゴシック"/>
                <a:ea typeface="ＭＳ Ｐゴシック"/>
                <a:cs typeface="ＭＳ Ｐゴシック" panose="020B0600070205080204" pitchFamily="50" charset="-128"/>
              </a:rPr>
              <a:t>)</a:t>
            </a:r>
            <a:endParaRPr kumimoji="1" lang="ja-JP" altLang="ja-JP" sz="14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endParaRPr>
          </a:p>
        </p:txBody>
      </p:sp>
      <p:sp>
        <p:nvSpPr>
          <p:cNvPr id="4" name="テキスト ボックス 3">
            <a:extLst>
              <a:ext uri="{FF2B5EF4-FFF2-40B4-BE49-F238E27FC236}">
                <a16:creationId xmlns:a16="http://schemas.microsoft.com/office/drawing/2014/main" id="{B41C7894-1217-C7DF-CA3F-D499600B917C}"/>
              </a:ext>
            </a:extLst>
          </p:cNvPr>
          <p:cNvSpPr txBox="1"/>
          <p:nvPr/>
        </p:nvSpPr>
        <p:spPr>
          <a:xfrm>
            <a:off x="426875" y="265584"/>
            <a:ext cx="221086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err="1">
                <a:ln>
                  <a:noFill/>
                </a:ln>
                <a:solidFill>
                  <a:prstClr val="black"/>
                </a:solidFill>
                <a:effectLst/>
                <a:uLnTx/>
                <a:uFillTx/>
                <a:latin typeface="Arial" panose="020B0604020202020204" pitchFamily="34" charset="0"/>
                <a:ea typeface="ＭＳ Ｐゴシック"/>
                <a:cs typeface="Arial" panose="020B0604020202020204" pitchFamily="34" charset="0"/>
              </a:rPr>
              <a:t>GluR</a:t>
            </a:r>
            <a:r>
              <a:rPr kumimoji="1" lang="ja-JP"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抗体機能：実験</a:t>
            </a:r>
          </a:p>
        </p:txBody>
      </p:sp>
      <p:sp>
        <p:nvSpPr>
          <p:cNvPr id="5" name="テキスト ボックス 4">
            <a:extLst>
              <a:ext uri="{FF2B5EF4-FFF2-40B4-BE49-F238E27FC236}">
                <a16:creationId xmlns:a16="http://schemas.microsoft.com/office/drawing/2014/main" id="{7EA8F38C-74AA-E008-49A8-4FAC07EFBE4E}"/>
              </a:ext>
            </a:extLst>
          </p:cNvPr>
          <p:cNvSpPr txBox="1"/>
          <p:nvPr/>
        </p:nvSpPr>
        <p:spPr>
          <a:xfrm>
            <a:off x="7972830" y="188640"/>
            <a:ext cx="813043"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20250429</a:t>
            </a:r>
            <a:endParaRPr kumimoji="1" lang="ja-JP" alt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2319597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305A54C-451B-5AFD-D58F-6B1D996F39E3}"/>
              </a:ext>
            </a:extLst>
          </p:cNvPr>
          <p:cNvSpPr txBox="1"/>
          <p:nvPr/>
        </p:nvSpPr>
        <p:spPr>
          <a:xfrm>
            <a:off x="358127" y="265584"/>
            <a:ext cx="2210862"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err="1">
                <a:ln>
                  <a:noFill/>
                </a:ln>
                <a:solidFill>
                  <a:prstClr val="black"/>
                </a:solidFill>
                <a:effectLst/>
                <a:uLnTx/>
                <a:uFillTx/>
                <a:latin typeface="Arial" panose="020B0604020202020204" pitchFamily="34" charset="0"/>
                <a:ea typeface="ＭＳ Ｐゴシック"/>
                <a:cs typeface="Arial" panose="020B0604020202020204" pitchFamily="34" charset="0"/>
              </a:rPr>
              <a:t>GluR</a:t>
            </a:r>
            <a:r>
              <a:rPr kumimoji="1" lang="ja-JP"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抗体機能：臨床</a:t>
            </a:r>
          </a:p>
        </p:txBody>
      </p:sp>
      <p:sp>
        <p:nvSpPr>
          <p:cNvPr id="3" name="テキスト ボックス 2">
            <a:extLst>
              <a:ext uri="{FF2B5EF4-FFF2-40B4-BE49-F238E27FC236}">
                <a16:creationId xmlns:a16="http://schemas.microsoft.com/office/drawing/2014/main" id="{869545AA-C314-A2C5-A10E-F9E5764CD16C}"/>
              </a:ext>
            </a:extLst>
          </p:cNvPr>
          <p:cNvSpPr txBox="1"/>
          <p:nvPr/>
        </p:nvSpPr>
        <p:spPr>
          <a:xfrm>
            <a:off x="7972830" y="188640"/>
            <a:ext cx="813043"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20250429</a:t>
            </a:r>
            <a:endParaRPr kumimoji="1" lang="ja-JP" alt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
        <p:nvSpPr>
          <p:cNvPr id="4" name="テキスト ボックス 3">
            <a:extLst>
              <a:ext uri="{FF2B5EF4-FFF2-40B4-BE49-F238E27FC236}">
                <a16:creationId xmlns:a16="http://schemas.microsoft.com/office/drawing/2014/main" id="{2AF83D93-88D9-7D40-2E22-9264A90B60B5}"/>
              </a:ext>
            </a:extLst>
          </p:cNvPr>
          <p:cNvSpPr txBox="1"/>
          <p:nvPr/>
        </p:nvSpPr>
        <p:spPr>
          <a:xfrm>
            <a:off x="305475" y="860095"/>
            <a:ext cx="8367329" cy="3754874"/>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Tomoko Takeuchi, Yukitoshi Takahashi, et al., A boy with </a:t>
            </a:r>
            <a:r>
              <a:rPr kumimoji="1" lang="en-US" altLang="ja-JP" sz="14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autism spectrum disorder </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with antibodies to the NMDA-type glutamate receptor: Nine-year follow-up, changes in cognitive function, Child Neuropsychology, 2025 in press. DOI: 10.1080/09297049.2025.2495232 </a:t>
            </a:r>
            <a:r>
              <a:rPr kumimoji="1" lang="en-US" altLang="ja-JP" sz="1400" b="0" i="0" u="none" strike="noStrike" kern="1200" cap="none" spc="0" normalizeH="0" baseline="0" noProof="0" dirty="0">
                <a:ln>
                  <a:noFill/>
                </a:ln>
                <a:solidFill>
                  <a:srgbClr val="3333FF"/>
                </a:solidFill>
                <a:effectLst/>
                <a:uLnTx/>
                <a:uFillTx/>
                <a:latin typeface="Arial" panose="020B0604020202020204" pitchFamily="34" charset="0"/>
                <a:ea typeface="ＭＳ Ｐゴシック"/>
                <a:cs typeface="Arial" panose="020B0604020202020204" pitchFamily="34" charset="0"/>
              </a:rPr>
              <a:t>ELISA+CBA-sera(+)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nl-NL" altLang="ja-JP" sz="1400" b="0" i="0" u="none" strike="noStrike" kern="1200" cap="none" spc="0" normalizeH="0" baseline="0" noProof="0" dirty="0">
                <a:ln>
                  <a:noFill/>
                </a:ln>
                <a:solidFill>
                  <a:srgbClr val="212121"/>
                </a:solidFill>
                <a:effectLst/>
                <a:uLnTx/>
                <a:uFillTx/>
                <a:latin typeface="Arial" panose="020B0604020202020204" pitchFamily="34" charset="0"/>
                <a:ea typeface="ＭＳ Ｐゴシック"/>
                <a:cs typeface="Arial" panose="020B0604020202020204" pitchFamily="34" charset="0"/>
              </a:rPr>
              <a:t>Abe K, Takahashi Y, et al., Exploratory investigation on </a:t>
            </a:r>
            <a:r>
              <a:rPr kumimoji="1" lang="nl-NL" altLang="ja-JP" sz="1400" b="0" i="0" u="none" strike="noStrike" kern="1200" cap="none" spc="0" normalizeH="0" baseline="0" noProof="0" dirty="0">
                <a:ln>
                  <a:noFill/>
                </a:ln>
                <a:solidFill>
                  <a:srgbClr val="0000FF"/>
                </a:solidFill>
                <a:effectLst/>
                <a:uLnTx/>
                <a:uFillTx/>
                <a:latin typeface="Arial" panose="020B0604020202020204" pitchFamily="34" charset="0"/>
                <a:ea typeface="ＭＳ Ｐゴシック"/>
                <a:cs typeface="Arial" panose="020B0604020202020204" pitchFamily="34" charset="0"/>
              </a:rPr>
              <a:t>antibodies to GluN1 </a:t>
            </a:r>
            <a:r>
              <a:rPr kumimoji="1" lang="nl-NL" altLang="ja-JP" sz="1400" b="0" i="0" u="none" strike="noStrike" kern="1200" cap="none" spc="0" normalizeH="0" baseline="0" noProof="0" dirty="0">
                <a:ln>
                  <a:noFill/>
                </a:ln>
                <a:solidFill>
                  <a:srgbClr val="212121"/>
                </a:solidFill>
                <a:effectLst/>
                <a:uLnTx/>
                <a:uFillTx/>
                <a:latin typeface="Arial" panose="020B0604020202020204" pitchFamily="34" charset="0"/>
                <a:ea typeface="ＭＳ Ｐゴシック"/>
                <a:cs typeface="Arial" panose="020B0604020202020204" pitchFamily="34" charset="0"/>
              </a:rPr>
              <a:t>and cognitive dysfunction in patients with </a:t>
            </a:r>
            <a:r>
              <a:rPr kumimoji="1" lang="nl-NL" altLang="ja-JP" sz="14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chronic autoimmune psychosis</a:t>
            </a:r>
            <a:r>
              <a:rPr kumimoji="1" lang="nl-NL" altLang="ja-JP" sz="1400" b="0" i="0" u="none" strike="noStrike" kern="1200" cap="none" spc="0" normalizeH="0" baseline="0" noProof="0" dirty="0">
                <a:ln>
                  <a:noFill/>
                </a:ln>
                <a:solidFill>
                  <a:srgbClr val="212121"/>
                </a:solidFill>
                <a:effectLst/>
                <a:uLnTx/>
                <a:uFillTx/>
                <a:latin typeface="Arial" panose="020B0604020202020204" pitchFamily="34" charset="0"/>
                <a:ea typeface="ＭＳ Ｐゴシック"/>
                <a:cs typeface="Arial" panose="020B0604020202020204" pitchFamily="34" charset="0"/>
              </a:rPr>
              <a:t>. Neurosci Lett. 2021;743:135588.</a:t>
            </a:r>
            <a:r>
              <a:rPr kumimoji="1" lang="ja-JP" altLang="en-US" sz="1400" b="0" i="0" u="none" strike="noStrike" kern="1200" cap="none" spc="0" normalizeH="0" baseline="0" noProof="0" dirty="0">
                <a:ln>
                  <a:noFill/>
                </a:ln>
                <a:solidFill>
                  <a:srgbClr val="212121"/>
                </a:solidFill>
                <a:effectLst/>
                <a:uLnTx/>
                <a:uFillTx/>
                <a:latin typeface="Arial" panose="020B0604020202020204" pitchFamily="34" charset="0"/>
                <a:ea typeface="ＭＳ Ｐゴシック"/>
                <a:cs typeface="Arial" panose="020B0604020202020204" pitchFamily="34" charset="0"/>
              </a:rPr>
              <a:t> </a:t>
            </a:r>
            <a:r>
              <a:rPr kumimoji="1" lang="en-US" altLang="ja-JP" sz="1400" b="0" i="0" u="none" strike="noStrike" kern="1200" cap="none" spc="0" normalizeH="0" baseline="0" noProof="0" dirty="0">
                <a:ln>
                  <a:noFill/>
                </a:ln>
                <a:solidFill>
                  <a:srgbClr val="0000FF"/>
                </a:solidFill>
                <a:effectLst/>
                <a:uLnTx/>
                <a:uFillTx/>
                <a:latin typeface="Arial" panose="020B0604020202020204" pitchFamily="34" charset="0"/>
                <a:ea typeface="ＭＳ Ｐゴシック"/>
                <a:cs typeface="Arial" panose="020B0604020202020204" pitchFamily="34" charset="0"/>
              </a:rPr>
              <a:t>ELISA</a:t>
            </a:r>
            <a:r>
              <a:rPr kumimoji="1" lang="ja-JP" altLang="en-US" sz="1400" b="0" i="0" u="none" strike="noStrike" kern="1200" cap="none" spc="0" normalizeH="0" baseline="0" noProof="0" dirty="0">
                <a:ln>
                  <a:noFill/>
                </a:ln>
                <a:solidFill>
                  <a:srgbClr val="0000FF"/>
                </a:solidFill>
                <a:effectLst/>
                <a:uLnTx/>
                <a:uFillTx/>
                <a:latin typeface="Arial" panose="020B0604020202020204" pitchFamily="34" charset="0"/>
                <a:ea typeface="ＭＳ Ｐゴシック"/>
                <a:cs typeface="Arial" panose="020B0604020202020204" pitchFamily="34" charset="0"/>
              </a:rPr>
              <a:t> </a:t>
            </a:r>
            <a:r>
              <a:rPr kumimoji="1" lang="en-US" altLang="ja-JP" sz="1400" b="0" i="0" u="none" strike="noStrike" kern="1200" cap="none" spc="0" normalizeH="0" baseline="0" noProof="0" dirty="0">
                <a:ln>
                  <a:noFill/>
                </a:ln>
                <a:solidFill>
                  <a:srgbClr val="0000FF"/>
                </a:solidFill>
                <a:effectLst/>
                <a:uLnTx/>
                <a:uFillTx/>
                <a:latin typeface="Arial" panose="020B0604020202020204" pitchFamily="34" charset="0"/>
                <a:ea typeface="ＭＳ Ｐゴシック"/>
                <a:cs typeface="Arial" panose="020B0604020202020204" pitchFamily="34" charset="0"/>
              </a:rPr>
              <a:t>GluN1</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Tong J, et al., Elevated serum anti-NMDA receptor antibody levels in </a:t>
            </a:r>
            <a:r>
              <a:rPr kumimoji="1" lang="en-US" altLang="ja-JP" sz="14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first-episode patients with schizophrenia</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Brain </a:t>
            </a:r>
            <a:r>
              <a:rPr kumimoji="1" lang="en-US" altLang="ja-JP" sz="1400" b="0" i="0" u="none" strike="noStrike" kern="1200" cap="none" spc="0" normalizeH="0" baseline="0" noProof="0" dirty="0" err="1">
                <a:ln>
                  <a:noFill/>
                </a:ln>
                <a:solidFill>
                  <a:prstClr val="black"/>
                </a:solidFill>
                <a:effectLst/>
                <a:uLnTx/>
                <a:uFillTx/>
                <a:latin typeface="Arial" panose="020B0604020202020204" pitchFamily="34" charset="0"/>
                <a:ea typeface="ＭＳ Ｐゴシック"/>
                <a:cs typeface="Arial" panose="020B0604020202020204" pitchFamily="34" charset="0"/>
              </a:rPr>
              <a:t>Behav</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Immun. 2019 Oct;81:213-219. </a:t>
            </a:r>
            <a:r>
              <a:rPr kumimoji="1" lang="en-US" altLang="ja-JP" sz="1400" b="0" i="0" u="none" strike="noStrike" kern="1200" cap="none" spc="0" normalizeH="0" baseline="0" noProof="0" dirty="0">
                <a:ln>
                  <a:noFill/>
                </a:ln>
                <a:solidFill>
                  <a:srgbClr val="0000FF"/>
                </a:solidFill>
                <a:effectLst/>
                <a:uLnTx/>
                <a:uFillTx/>
                <a:latin typeface="Arial" panose="020B0604020202020204" pitchFamily="34" charset="0"/>
                <a:ea typeface="ＭＳ Ｐゴシック"/>
                <a:cs typeface="Arial" panose="020B0604020202020204" pitchFamily="34" charset="0"/>
              </a:rPr>
              <a:t>ELISA-GluN1</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Ikura T, Takahashi Y, et al., Evaluation of titers of antibodies against peptides of subunits NR1 and NR2B of glutamate receptor by enzyme-linked immunosorbent assay in </a:t>
            </a:r>
            <a:r>
              <a:rPr kumimoji="1" lang="en-US" altLang="ja-JP" sz="14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psychiatric patients with anti-thyroid antibodies</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a:t>
            </a:r>
            <a:r>
              <a:rPr kumimoji="1" lang="en-US" altLang="ja-JP" sz="1400" b="0" i="0" u="none" strike="noStrike" kern="1200" cap="none" spc="0" normalizeH="0" baseline="0" noProof="0" dirty="0" err="1">
                <a:ln>
                  <a:noFill/>
                </a:ln>
                <a:solidFill>
                  <a:prstClr val="black"/>
                </a:solidFill>
                <a:effectLst/>
                <a:uLnTx/>
                <a:uFillTx/>
                <a:latin typeface="Arial" panose="020B0604020202020204" pitchFamily="34" charset="0"/>
                <a:ea typeface="ＭＳ Ｐゴシック"/>
                <a:cs typeface="Arial" panose="020B0604020202020204" pitchFamily="34" charset="0"/>
              </a:rPr>
              <a:t>Neurosci</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Lett. 2016; 628: 201-6. </a:t>
            </a:r>
            <a:r>
              <a:rPr kumimoji="1" lang="en-US" altLang="ja-JP" sz="1400" b="0" i="0" u="none" strike="noStrike" kern="1200" cap="none" spc="0" normalizeH="0" baseline="0" noProof="0" dirty="0">
                <a:ln>
                  <a:noFill/>
                </a:ln>
                <a:solidFill>
                  <a:srgbClr val="0000FF"/>
                </a:solidFill>
                <a:effectLst/>
                <a:uLnTx/>
                <a:uFillTx/>
                <a:latin typeface="Arial" panose="020B0604020202020204" pitchFamily="34" charset="0"/>
                <a:ea typeface="ＭＳ Ｐゴシック"/>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Daisuke Kurita, Yukitoshi Takahashi, et al,, Deterioration of clinical features of a patient with </a:t>
            </a:r>
            <a:r>
              <a:rPr kumimoji="1" lang="en-US" altLang="ja-JP" sz="14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autism spectrum disorder after anti-NMDA-receptor encephalitis</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Psychiatry Clin </a:t>
            </a:r>
            <a:r>
              <a:rPr kumimoji="1" lang="en-US" altLang="ja-JP" sz="1400" b="0" i="0" u="none" strike="noStrike" kern="1200" cap="none" spc="0" normalizeH="0" baseline="0" noProof="0" dirty="0" err="1">
                <a:ln>
                  <a:noFill/>
                </a:ln>
                <a:solidFill>
                  <a:prstClr val="black"/>
                </a:solidFill>
                <a:effectLst/>
                <a:uLnTx/>
                <a:uFillTx/>
                <a:latin typeface="Arial" panose="020B0604020202020204" pitchFamily="34" charset="0"/>
                <a:ea typeface="ＭＳ Ｐゴシック"/>
                <a:cs typeface="Arial" panose="020B0604020202020204" pitchFamily="34" charset="0"/>
              </a:rPr>
              <a:t>Neurosci</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2015; 69(8): 507. </a:t>
            </a:r>
            <a:r>
              <a:rPr kumimoji="1" lang="en-US" altLang="ja-JP" sz="1400" b="0" i="0" u="none" strike="noStrike" kern="1200" cap="none" spc="0" normalizeH="0" baseline="0" noProof="0" dirty="0">
                <a:ln>
                  <a:noFill/>
                </a:ln>
                <a:solidFill>
                  <a:srgbClr val="3333FF"/>
                </a:solidFill>
                <a:effectLst/>
                <a:uLnTx/>
                <a:uFillTx/>
                <a:latin typeface="Arial" panose="020B0604020202020204" pitchFamily="34" charset="0"/>
                <a:ea typeface="ＭＳ Ｐゴシック"/>
                <a:cs typeface="Arial" panose="020B0604020202020204" pitchFamily="34" charset="0"/>
              </a:rPr>
              <a:t>ELISA+CBA(-)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Yuhei Chiba, Yukitoshi Takahashi, et al., Anti-Glutamate Receptor </a:t>
            </a:r>
            <a:r>
              <a:rPr kumimoji="1" lang="el-GR"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ε2 </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antibodies in </a:t>
            </a:r>
            <a:r>
              <a:rPr kumimoji="1" lang="en-US" altLang="ja-JP" sz="14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psychiatric patients with anti-thyroid autoantibodies</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 a prevalence study in Japan, </a:t>
            </a:r>
            <a:r>
              <a:rPr kumimoji="1" lang="en-US" altLang="ja-JP" sz="1400" b="0" i="0" u="none" strike="noStrike" kern="1200" cap="none" spc="0" normalizeH="0" baseline="0" noProof="0" dirty="0" err="1">
                <a:ln>
                  <a:noFill/>
                </a:ln>
                <a:solidFill>
                  <a:prstClr val="black"/>
                </a:solidFill>
                <a:effectLst/>
                <a:uLnTx/>
                <a:uFillTx/>
                <a:latin typeface="Arial" panose="020B0604020202020204" pitchFamily="34" charset="0"/>
                <a:ea typeface="ＭＳ Ｐゴシック"/>
                <a:cs typeface="Arial" panose="020B0604020202020204" pitchFamily="34" charset="0"/>
              </a:rPr>
              <a:t>Neurosci</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Lett. 2013; 534: 217-222. </a:t>
            </a:r>
            <a:r>
              <a:rPr kumimoji="1" lang="en-US" altLang="ja-JP" sz="1400" b="0" i="0" u="none" strike="noStrike" kern="1200" cap="none" spc="0" normalizeH="0" baseline="0" noProof="0" dirty="0">
                <a:ln>
                  <a:noFill/>
                </a:ln>
                <a:solidFill>
                  <a:srgbClr val="3333FF"/>
                </a:solidFill>
                <a:effectLst/>
                <a:uLnTx/>
                <a:uFillTx/>
                <a:latin typeface="Arial" panose="020B0604020202020204" pitchFamily="34" charset="0"/>
                <a:ea typeface="ＭＳ Ｐゴシック"/>
                <a:cs typeface="Arial" panose="020B0604020202020204" pitchFamily="34" charset="0"/>
              </a:rPr>
              <a:t>IB</a:t>
            </a:r>
          </a:p>
        </p:txBody>
      </p:sp>
    </p:spTree>
    <p:extLst>
      <p:ext uri="{BB962C8B-B14F-4D97-AF65-F5344CB8AC3E}">
        <p14:creationId xmlns:p14="http://schemas.microsoft.com/office/powerpoint/2010/main" val="4040448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5F25A3-B056-ED4C-5950-0B8D09B3FFF4}"/>
            </a:ext>
          </a:extLst>
        </p:cNvPr>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A447DA1F-939A-6D66-1AEE-A7E4C17EEB3B}"/>
              </a:ext>
            </a:extLst>
          </p:cNvPr>
          <p:cNvSpPr txBox="1"/>
          <p:nvPr/>
        </p:nvSpPr>
        <p:spPr>
          <a:xfrm>
            <a:off x="215516" y="555059"/>
            <a:ext cx="8712968" cy="6186309"/>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nl-NL"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Mizutani K, Takahashi Y, et al., </a:t>
            </a:r>
            <a:r>
              <a:rPr kumimoji="1" lang="nl-NL"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Autoimmune Encephalitis in a Patient with a Solitary Intracranial Plasmacytoma</a:t>
            </a:r>
            <a:r>
              <a:rPr kumimoji="1" lang="nl-NL"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Intern Med. 2024 Nov 15;63(22):3093-3100. </a:t>
            </a:r>
            <a:r>
              <a:rPr kumimoji="1" lang="nl-NL"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Kohei Shimada, Yukitoshi Takahashi, et al., A case of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anti-NMDA receptor encephalitis </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in a 1 year old boy with involuntary movements and abnormal cerebral blood flow distribution on arterial spin labeling, No To </a:t>
            </a:r>
            <a:r>
              <a:rPr kumimoji="1" lang="en-US" altLang="ja-JP" sz="1100" b="0" i="0" u="none" strike="noStrike" kern="1200" cap="none" spc="0" normalizeH="0" baseline="0" noProof="0" dirty="0" err="1">
                <a:ln>
                  <a:noFill/>
                </a:ln>
                <a:solidFill>
                  <a:prstClr val="black"/>
                </a:solidFill>
                <a:effectLst/>
                <a:uLnTx/>
                <a:uFillTx/>
                <a:latin typeface="ＭＳ Ｐゴシック"/>
                <a:ea typeface="ＭＳ Ｐゴシック"/>
                <a:cs typeface="Arial" panose="020B0604020202020204" pitchFamily="34" charset="0"/>
              </a:rPr>
              <a:t>Hattatsu</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2023; 55:289-93. </a:t>
            </a:r>
            <a:r>
              <a:rPr kumimoji="1" lang="nl-NL"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ELISA &amp; CBA</a:t>
            </a:r>
            <a:r>
              <a:rPr kumimoji="1" lang="ja-JP" altLang="en-US"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a:t>
            </a:r>
            <a:r>
              <a:rPr kumimoji="1" lang="ja-JP" altLang="en-US"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a:t>
            </a:r>
            <a:endParaRPr kumimoji="1" lang="nl-NL"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Arai Y, Takahashi Y, et al., A pediatric case of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autoimmune encephalitis</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with chronologically moving seizure foci and cortical lesions: A case report. Brain Dev. 2023 Feb;45(2):146-151. </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zh-TW"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繁縄 翔太、高橋 幸利</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、他、新型</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コロナウイルスワクチン接種後に急性脳炎</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を発症した</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1</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例、市立豊中病院医学雑誌、</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2022</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23</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19-22.</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ELISA</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のみ</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nl-NL"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Kawano G, Takahashi Y, et al., Case Report: Rituximab Improved Epileptic Spasms and EEG Abnormalities in an Infant With </a:t>
            </a:r>
            <a:r>
              <a:rPr kumimoji="1" lang="nl-NL"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West Syndrome and Anti-NMDAR Encephalitis </a:t>
            </a:r>
            <a:r>
              <a:rPr kumimoji="1" lang="nl-NL"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Associated With APECED. Front Neurol. 2021;12:679164. </a:t>
            </a:r>
            <a:r>
              <a:rPr kumimoji="1" lang="nl-NL"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ELISA &amp; CBA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nl-NL"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Emi Iwabuchi, Ryuta Tanaka, Yukitoshi Takahashi, et al.,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Anti-NMDA-receptor encephalitis </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in an infant: Clinical course and changes in anti-NMDA-type </a:t>
            </a:r>
            <a:r>
              <a:rPr kumimoji="1" lang="en-US" altLang="ja-JP" sz="1100" b="0" i="0" u="none" strike="noStrike" kern="1200" cap="none" spc="0" normalizeH="0" baseline="0" noProof="0" dirty="0" err="1">
                <a:ln>
                  <a:noFill/>
                </a:ln>
                <a:solidFill>
                  <a:prstClr val="black"/>
                </a:solidFill>
                <a:effectLst/>
                <a:uLnTx/>
                <a:uFillTx/>
                <a:latin typeface="ＭＳ Ｐゴシック"/>
                <a:ea typeface="ＭＳ Ｐゴシック"/>
                <a:cs typeface="Arial" panose="020B0604020202020204" pitchFamily="34" charset="0"/>
              </a:rPr>
              <a:t>GluR</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antibody titers, Ibaraki </a:t>
            </a:r>
            <a:r>
              <a:rPr kumimoji="1" lang="en-US" altLang="ja-JP" sz="1100" b="0" i="0" u="none" strike="noStrike" kern="1200" cap="none" spc="0" normalizeH="0" baseline="0" noProof="0" dirty="0" err="1">
                <a:ln>
                  <a:noFill/>
                </a:ln>
                <a:solidFill>
                  <a:prstClr val="black"/>
                </a:solidFill>
                <a:effectLst/>
                <a:uLnTx/>
                <a:uFillTx/>
                <a:latin typeface="ＭＳ Ｐゴシック"/>
                <a:ea typeface="ＭＳ Ｐゴシック"/>
                <a:cs typeface="Arial" panose="020B0604020202020204" pitchFamily="34" charset="0"/>
              </a:rPr>
              <a:t>Kenritsubyouin</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err="1">
                <a:ln>
                  <a:noFill/>
                </a:ln>
                <a:solidFill>
                  <a:prstClr val="black"/>
                </a:solidFill>
                <a:effectLst/>
                <a:uLnTx/>
                <a:uFillTx/>
                <a:latin typeface="ＭＳ Ｐゴシック"/>
                <a:ea typeface="ＭＳ Ｐゴシック"/>
                <a:cs typeface="Arial" panose="020B0604020202020204" pitchFamily="34" charset="0"/>
              </a:rPr>
              <a:t>Igaku</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err="1">
                <a:ln>
                  <a:noFill/>
                </a:ln>
                <a:solidFill>
                  <a:prstClr val="black"/>
                </a:solidFill>
                <a:effectLst/>
                <a:uLnTx/>
                <a:uFillTx/>
                <a:latin typeface="ＭＳ Ｐゴシック"/>
                <a:ea typeface="ＭＳ Ｐゴシック"/>
                <a:cs typeface="Arial" panose="020B0604020202020204" pitchFamily="34" charset="0"/>
              </a:rPr>
              <a:t>Zasshi</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2021;38(2): 31-36. </a:t>
            </a:r>
            <a:r>
              <a:rPr kumimoji="1" lang="nl-NL"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ELISA &amp; CBA</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Haruka Tsuchiya, Yukitoshi Takahashi, et al.,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Limbic encephalitis </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in a patient with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systemic lupus erythematosus </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successfully treated with high-dose glucocorticoids and intravenous cyclophosphamide therapy: the potential pathogenicity of anti-glutamate receptor antibodies, Modern Rheumatology Case Reports, 2021; 1-6. </a:t>
            </a:r>
            <a:r>
              <a:rPr kumimoji="1" lang="nl-NL"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ELISA</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鈴木祐、高橋幸利、他、免疫チェックポイント阻害薬の関連が示唆された髄膜脳炎の</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1</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例、日本老年医学会雑誌、</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2021; 58: 624-629</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ELISA+CBA(-</a:t>
            </a:r>
            <a:r>
              <a:rPr kumimoji="1" lang="ja-JP" altLang="en-US"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a:t>
            </a:r>
            <a:endPar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Yusuke Sakiyama, Yukitoshi Takahashi, et al.,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Cryptococcal meningoencephalitis </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can co-occur with anti-NMDA receptor encephalitis, Internal Medicine, 2020; 59(18): 2301-2306. </a:t>
            </a:r>
            <a:r>
              <a:rPr kumimoji="1" lang="nl-NL"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ELISA &amp; CBA(+)</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nl-NL"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Saito T, Takahashi Y, et al., An exploratory investigation of antibodies to NMDA-type </a:t>
            </a:r>
            <a:r>
              <a:rPr kumimoji="1" lang="nl-NL"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glutamate receptor</a:t>
            </a:r>
            <a:r>
              <a:rPr kumimoji="1" lang="nl-NL"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subunits in serum and cerebrospinal fluid among </a:t>
            </a:r>
            <a:r>
              <a:rPr kumimoji="1" lang="nl-NL"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psychiatric patients with anti-thyroid antibodies</a:t>
            </a:r>
            <a:r>
              <a:rPr kumimoji="1" lang="nl-NL"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Heliyon. 2020 Dec 8;6(12):e05677. </a:t>
            </a:r>
            <a:r>
              <a:rPr kumimoji="1" lang="nl-NL"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Jun Toda, Yukitoshi Takahashi, et al.,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Limbic Encephalitis </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With Antibodies to N-methyl-D-aspartate (NMDA)-type Glutamate Receptor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After Allogeneic Transplantation</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Int J Hematol, 2020;112(2): 254-257. </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ELISA+CBA(-</a:t>
            </a:r>
            <a:r>
              <a:rPr kumimoji="1" lang="ja-JP" altLang="en-US"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a:t>
            </a:r>
            <a:endPar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佐藤理子、高橋幸利、他、インフルエンザ</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B</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に合併した</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非ヘルペス性急性辺縁系脳炎</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の</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1</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例、青森県立中央病院医誌、</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2020</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65</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60-65.</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nl-NL"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Takenobu Murakami, Yukitoshi Takahashi, et al., </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 Unique Shape of Brainstem Lesion that Caused Orthostatic Hypotension in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Anti-NMDAR Encephalitis</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sv-SE"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Intern Med 2019;58: 2861-2864</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CBA</a:t>
            </a:r>
            <a:endParaRPr kumimoji="1" lang="nl-NL"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Taro Yoshida, Yukitoshi Takahashi, et al., Recurrent limbic symptoms in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autoimmune encephalitis </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following influenza infection: A case report, The Journal of the Japan Pediatric Society, 2019; 123: 1654-1659. </a:t>
            </a:r>
            <a:r>
              <a:rPr kumimoji="1" lang="nl-NL"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ELISA &amp; CBA-Serum+</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Miwa Yoshino, Yukitoshi Takahashi, et al.,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Limbic Encephalitis Following Guillain-Barré Syndrome </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Associated With Mycoplasma Infection, Case Rep Neurol, 2019; 11(1): 17-23. </a:t>
            </a:r>
            <a:r>
              <a:rPr kumimoji="1" lang="nl-NL"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ELISA</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100" b="0" i="0" u="none" strike="noStrike" kern="1200" cap="none" spc="0" normalizeH="0" baseline="0" noProof="0" dirty="0" err="1">
                <a:ln>
                  <a:noFill/>
                </a:ln>
                <a:solidFill>
                  <a:prstClr val="black"/>
                </a:solidFill>
                <a:effectLst/>
                <a:uLnTx/>
                <a:uFillTx/>
                <a:latin typeface="ＭＳ Ｐゴシック"/>
                <a:ea typeface="ＭＳ Ｐゴシック"/>
                <a:cs typeface="Arial" panose="020B0604020202020204" pitchFamily="34" charset="0"/>
              </a:rPr>
              <a:t>Takenobu</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Murakami, Yukitoshi Takahashi, et al., A unique shape of the brainstem lesion causing orthostatic hypotension in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anti-NMDAR encephalitis</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Internal Medicine, 2019; 58(19): 2861-2864. </a:t>
            </a:r>
            <a:r>
              <a:rPr kumimoji="1" lang="nl-NL"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ELISA &amp; CBA(+)</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Masayoshi</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err="1">
                <a:ln>
                  <a:noFill/>
                </a:ln>
                <a:solidFill>
                  <a:prstClr val="black"/>
                </a:solidFill>
                <a:effectLst/>
                <a:uLnTx/>
                <a:uFillTx/>
                <a:latin typeface="ＭＳ Ｐゴシック"/>
                <a:ea typeface="ＭＳ Ｐゴシック"/>
                <a:cs typeface="Arial" panose="020B0604020202020204" pitchFamily="34" charset="0"/>
              </a:rPr>
              <a:t>Ozawai</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Yukitoshi</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Takahashi</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et al., An</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autopsy</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case</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of</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anti-N-methyl-D-aspartate</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receptor</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encephalitis</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associated</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with combined</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small</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cell</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carcinoma</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of lung</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診断病理、</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2018</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35</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1</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41-46.</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nl-NL"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 ELISA &amp; CBA(+)</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p:txBody>
      </p:sp>
      <p:sp>
        <p:nvSpPr>
          <p:cNvPr id="2" name="テキスト ボックス 1">
            <a:extLst>
              <a:ext uri="{FF2B5EF4-FFF2-40B4-BE49-F238E27FC236}">
                <a16:creationId xmlns:a16="http://schemas.microsoft.com/office/drawing/2014/main" id="{D77D04B8-AF2F-8A82-ED6A-1FEC2CDE4456}"/>
              </a:ext>
            </a:extLst>
          </p:cNvPr>
          <p:cNvSpPr txBox="1"/>
          <p:nvPr/>
        </p:nvSpPr>
        <p:spPr>
          <a:xfrm>
            <a:off x="323528" y="116632"/>
            <a:ext cx="226215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Acute encephalitis-1</a:t>
            </a:r>
            <a:endParaRPr kumimoji="1" lang="ja-JP"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
        <p:nvSpPr>
          <p:cNvPr id="5" name="テキスト ボックス 4">
            <a:extLst>
              <a:ext uri="{FF2B5EF4-FFF2-40B4-BE49-F238E27FC236}">
                <a16:creationId xmlns:a16="http://schemas.microsoft.com/office/drawing/2014/main" id="{1D2A3A4F-8AD1-C4ED-BFB0-ADECDA251505}"/>
              </a:ext>
            </a:extLst>
          </p:cNvPr>
          <p:cNvSpPr txBox="1"/>
          <p:nvPr/>
        </p:nvSpPr>
        <p:spPr>
          <a:xfrm>
            <a:off x="7972830" y="188640"/>
            <a:ext cx="813043"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20250428</a:t>
            </a:r>
            <a:endParaRPr kumimoji="1" lang="ja-JP" alt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3425111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267571-F96D-A479-C1F0-1A5E05FA2A80}"/>
            </a:ext>
          </a:extLst>
        </p:cNvPr>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C6A73B20-640B-9E7B-712E-66C6C5E77B0A}"/>
              </a:ext>
            </a:extLst>
          </p:cNvPr>
          <p:cNvSpPr txBox="1"/>
          <p:nvPr/>
        </p:nvSpPr>
        <p:spPr>
          <a:xfrm>
            <a:off x="215516" y="620688"/>
            <a:ext cx="8712968" cy="6186309"/>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18"/>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永瀬静香、高橋幸利、他、詳細な検索によりウイルス感染の関与が示された</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抗</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NMDA</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型</a:t>
            </a:r>
            <a:r>
              <a:rPr kumimoji="1" lang="en-US" altLang="ja-JP" sz="1100" b="0" i="0" u="none" strike="noStrike" kern="1200" cap="none" spc="0" normalizeH="0" baseline="0" noProof="0" dirty="0" err="1">
                <a:ln>
                  <a:noFill/>
                </a:ln>
                <a:solidFill>
                  <a:srgbClr val="FF00FF"/>
                </a:solidFill>
                <a:effectLst/>
                <a:uLnTx/>
                <a:uFillTx/>
                <a:latin typeface="ＭＳ Ｐゴシック"/>
                <a:ea typeface="ＭＳ Ｐゴシック"/>
                <a:cs typeface="Arial" panose="020B0604020202020204" pitchFamily="34" charset="0"/>
              </a:rPr>
              <a:t>GluR</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に対する抗体陽性脳炎</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の小児</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3</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症例、</a:t>
            </a:r>
            <a:r>
              <a:rPr kumimoji="1" lang="en-US" altLang="ja-JP" sz="1100" b="0" i="0" u="none" strike="noStrike" kern="1200" cap="none" spc="0" normalizeH="0" baseline="0" noProof="0" dirty="0" err="1">
                <a:ln>
                  <a:noFill/>
                </a:ln>
                <a:solidFill>
                  <a:prstClr val="black"/>
                </a:solidFill>
                <a:effectLst/>
                <a:uLnTx/>
                <a:uFillTx/>
                <a:latin typeface="ＭＳ Ｐゴシック"/>
                <a:ea typeface="ＭＳ Ｐゴシック"/>
                <a:cs typeface="Arial" panose="020B0604020202020204" pitchFamily="34" charset="0"/>
              </a:rPr>
              <a:t>Neuroinfection</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2018; 23(1): 127-133.</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nl-NL"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 ELISA &amp; CBA(+)</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18"/>
              <a:tabLst/>
              <a:defRPr/>
            </a:pP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Hideyuki Matsumoto, Yukitoshi Takahashi, et al., Dystonic Seizures and Intense </a:t>
            </a:r>
            <a:r>
              <a:rPr kumimoji="1" lang="en-US" altLang="ja-JP" sz="1100" b="0" i="0" u="none" strike="noStrike" kern="1200" cap="none" spc="0" normalizeH="0" baseline="0" noProof="0" dirty="0" err="1">
                <a:ln>
                  <a:noFill/>
                </a:ln>
                <a:solidFill>
                  <a:prstClr val="black"/>
                </a:solidFill>
                <a:effectLst/>
                <a:uLnTx/>
                <a:uFillTx/>
                <a:latin typeface="ＭＳ Ｐゴシック"/>
                <a:ea typeface="ＭＳ Ｐゴシック"/>
                <a:cs typeface="Arial" panose="020B0604020202020204" pitchFamily="34" charset="0"/>
              </a:rPr>
              <a:t>Hyperperfusion</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of the Basal Ganglia in a Patient with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Anti-N-Methyl-D-Aspartate Receptor Encephalitis</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Case Rep Neurol 2017; 9: 252–256. </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18"/>
              <a:tabLst/>
              <a:defRPr/>
            </a:pP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Taku Omata, Yukitoshi Takahashi, et al., Ovarian Teratoma Development after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Anti-NMDA Receptor Encephalitis </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Treatment, Brain &amp; Development, Brain Dev. 2017; 39(5): 448-451. </a:t>
            </a:r>
            <a:r>
              <a:rPr kumimoji="1" lang="nl-NL"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ELISA &amp; CBA(+)</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18"/>
              <a:tabLst/>
              <a:defRPr/>
            </a:pP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Takahiro Kido, Yukitoshi Takahashi, et al., Combined Therapy for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Anti-N-methyl D-aspartate Receptor Encephalitis</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Int J </a:t>
            </a:r>
            <a:r>
              <a:rPr kumimoji="1" lang="en-US" altLang="ja-JP" sz="1100" b="0" i="0" u="none" strike="noStrike" kern="1200" cap="none" spc="0" normalizeH="0" baseline="0" noProof="0" dirty="0" err="1">
                <a:ln>
                  <a:noFill/>
                </a:ln>
                <a:solidFill>
                  <a:prstClr val="black"/>
                </a:solidFill>
                <a:effectLst/>
                <a:uLnTx/>
                <a:uFillTx/>
                <a:latin typeface="ＭＳ Ｐゴシック"/>
                <a:ea typeface="ＭＳ Ｐゴシック"/>
                <a:cs typeface="Arial" panose="020B0604020202020204" pitchFamily="34" charset="0"/>
              </a:rPr>
              <a:t>Pediatr</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2017; 5(9): 5687-5691.</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18"/>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阿部恭大、高橋幸利、他、リツキシマブが有効であった難治性</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非ヘルペス性急性辺縁系脳炎</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の女児例、小児科臨床、</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2017</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70</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1414-1418.</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18"/>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喜多佳世、本井宏尚、渡辺好岐、鏑木陽一、小林慈典、髄液検査・画像検査・脳波検査で異常所見を認めなかったインフルエンザウイルス感染後の非ヘルペス性急性辺縁系脳炎の１例、小児感染免疫、</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2017</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29</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160-164.</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18"/>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崎山快夫、高橋幸利、他、</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インフルエンザ</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B</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、ノロウィルス感染症解熱後意識障害</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が遷延した</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82</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歳女性例、日本神経救急学会雑誌、</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2017</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29</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28-32.</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nl-NL"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 ELISA &amp; CBA(-)</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18"/>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月田和人、高橋幸利、他、</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辺縁系脳炎で発症した神経梅毒</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の</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1</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例、臨床神経、</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2017</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57</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37-40.</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18"/>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西口奈菜子、高橋幸利、他、</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非ヘルペス性急性辺縁系脳炎</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の補助診断法としての脳血流シンチグラフィの有用性、脳と発達、</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2017</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49</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46-50.</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IB 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18"/>
              <a:tabLst/>
              <a:defRPr/>
            </a:pPr>
            <a:r>
              <a:rPr kumimoji="1" lang="nl-NL"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Azusa Ikeda, Yukitoshi Takahashi, et al., </a:t>
            </a:r>
            <a:r>
              <a:rPr kumimoji="1" lang="nl-NL"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Acute limbic encephalitis </a:t>
            </a:r>
            <a:r>
              <a:rPr kumimoji="1" lang="nl-NL"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with anti-NMDA type glutamate receptor antibody which developed after an </a:t>
            </a:r>
            <a:r>
              <a:rPr kumimoji="1" lang="nl-NL"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influennza vaccine </a:t>
            </a:r>
            <a:r>
              <a:rPr kumimoji="1" lang="nl-NL"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inoculation, Shounika Rinsho, 2016;69(2):223-230. </a:t>
            </a:r>
            <a:r>
              <a:rPr kumimoji="1" lang="nl-NL"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ELISA</a:t>
            </a:r>
            <a:r>
              <a:rPr kumimoji="1" lang="nl-NL"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18"/>
              <a:tabLst/>
              <a:defRPr/>
            </a:pPr>
            <a:r>
              <a:rPr kumimoji="1" lang="nl-NL"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Akihiko Miyauchi, Yukitoshi Takahashi, et al., A case of </a:t>
            </a:r>
            <a:r>
              <a:rPr kumimoji="1" lang="nl-NL"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anti-NMDAR encephalitis</a:t>
            </a:r>
            <a:r>
              <a:rPr kumimoji="1" lang="nl-NL"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presented hypotensive shock during plasma exchange, Brain &amp; Development, 2016; 38(4): 427-430. </a:t>
            </a:r>
            <a:r>
              <a:rPr kumimoji="1" lang="en-US"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ELISA+CBA(+)</a:t>
            </a:r>
            <a:endPar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18"/>
              <a:tabLst/>
              <a:defRPr/>
            </a:pP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Yuko Sato, Yukitoshi Takahashi, et al.,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Acute encephalitis with refractory, repetitive partial seizures</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Pathological findings and a new therapeutic approach using tacrolimus, Brain &amp; Development, 2016; 38(8): 772-776. </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IB</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18"/>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小松稔典、高橋幸利、他、急性精神病症状で発症し，常同運動をきたした</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非腫瘍合併抗</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NMDA </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受容体脳炎</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の</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1 </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例、内科、</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2016</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118</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5</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999-1003. </a:t>
            </a:r>
            <a:r>
              <a:rPr kumimoji="1" lang="en-US"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ELISA+CBA(+)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18"/>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金子 知香子</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髙橋 幸利、他、</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NMDA</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型</a:t>
            </a:r>
            <a:r>
              <a:rPr kumimoji="1" lang="en-US" altLang="ja-JP" sz="1100" b="0" i="0" u="none" strike="noStrike" kern="1200" cap="none" spc="0" normalizeH="0" baseline="0" noProof="0" dirty="0" err="1">
                <a:ln>
                  <a:noFill/>
                </a:ln>
                <a:solidFill>
                  <a:srgbClr val="FF00FF"/>
                </a:solidFill>
                <a:effectLst/>
                <a:uLnTx/>
                <a:uFillTx/>
                <a:latin typeface="ＭＳ Ｐゴシック"/>
                <a:ea typeface="ＭＳ Ｐゴシック"/>
                <a:cs typeface="Arial" panose="020B0604020202020204" pitchFamily="34" charset="0"/>
              </a:rPr>
              <a:t>GluR</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サブユニット抗体陽性脳炎</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5</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症例の臨床的解析、</a:t>
            </a:r>
            <a:r>
              <a:rPr kumimoji="1" lang="nl-NL"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BRAIN and NERVE</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2016</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68</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10</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1099-1107</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18"/>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村上 綾、高橋 幸利、他、髄膜炎症状で発症後に</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視神経炎</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を呈し、抗グルタミン酸受容体抗体が検出された</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急性辺縁系脳炎</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の一例、</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Brain Nerve</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2016;68(3): 283-8. </a:t>
            </a:r>
            <a:r>
              <a:rPr kumimoji="1" lang="nl-NL"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ELISA &amp; CBA(-)</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18"/>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西口　亮、高橋幸利、他、両側耳介軟骨炎に抗グルタミン酸受容体（</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GluRε2</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）抗体陽性の</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非ヘルペス性急性辺縁系脳炎</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を合併した</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1</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例、臨床神経学、</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2015; 55(6): 395-400.</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nl-NL"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 ELISA &amp; CBA(-)</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18"/>
              <a:tabLst/>
              <a:defRPr/>
            </a:pP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Yamaguchi Y, Takahashi Y, et al.,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Multifocal Encephalopathy and Autoimmune-mediated Limbic Encephalitis </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Following Tocilizumab Therapy.</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Intern Med. 2014; 53(8): 879-82. </a:t>
            </a:r>
            <a:r>
              <a:rPr kumimoji="1" lang="nl-NL"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ELISA &amp; CBA(-)</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18"/>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尾上亮、高橋幸利、他、左半身の部分痙攣にて発症した</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抗</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N-methyl-D-aspartate(NMDA)</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受容体脳炎</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の１例、広島医学、</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2014</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67</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51-54.</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ELISA</a:t>
            </a:r>
          </a:p>
        </p:txBody>
      </p:sp>
      <p:sp>
        <p:nvSpPr>
          <p:cNvPr id="2" name="テキスト ボックス 1">
            <a:extLst>
              <a:ext uri="{FF2B5EF4-FFF2-40B4-BE49-F238E27FC236}">
                <a16:creationId xmlns:a16="http://schemas.microsoft.com/office/drawing/2014/main" id="{64E38D63-4C4B-EEF6-55ED-9761416EC7A3}"/>
              </a:ext>
            </a:extLst>
          </p:cNvPr>
          <p:cNvSpPr txBox="1"/>
          <p:nvPr/>
        </p:nvSpPr>
        <p:spPr>
          <a:xfrm>
            <a:off x="323528" y="116632"/>
            <a:ext cx="226215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Acute encephalitis-2</a:t>
            </a:r>
            <a:endParaRPr kumimoji="1" lang="ja-JP"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
        <p:nvSpPr>
          <p:cNvPr id="5" name="テキスト ボックス 4">
            <a:extLst>
              <a:ext uri="{FF2B5EF4-FFF2-40B4-BE49-F238E27FC236}">
                <a16:creationId xmlns:a16="http://schemas.microsoft.com/office/drawing/2014/main" id="{E4C17847-3332-2C5B-B5E9-93FED182C074}"/>
              </a:ext>
            </a:extLst>
          </p:cNvPr>
          <p:cNvSpPr txBox="1"/>
          <p:nvPr/>
        </p:nvSpPr>
        <p:spPr>
          <a:xfrm>
            <a:off x="7972830" y="188640"/>
            <a:ext cx="813043"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20250428</a:t>
            </a:r>
            <a:endParaRPr kumimoji="1" lang="ja-JP" alt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220661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3BCC3DF0-1501-B27C-BAC5-F81792DAB7C8}"/>
              </a:ext>
            </a:extLst>
          </p:cNvPr>
          <p:cNvSpPr txBox="1"/>
          <p:nvPr/>
        </p:nvSpPr>
        <p:spPr>
          <a:xfrm>
            <a:off x="179512" y="555059"/>
            <a:ext cx="8856984" cy="6186309"/>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36"/>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永瀬静香、高橋幸利、他、詳細な検索によりウイルス感染の関与が示された</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抗</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NMDA</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型</a:t>
            </a:r>
            <a:r>
              <a:rPr kumimoji="1" lang="en-US" altLang="ja-JP" sz="1100" b="0" i="0" u="none" strike="noStrike" kern="1200" cap="none" spc="0" normalizeH="0" baseline="0" noProof="0" dirty="0" err="1">
                <a:ln>
                  <a:noFill/>
                </a:ln>
                <a:solidFill>
                  <a:srgbClr val="FF00FF"/>
                </a:solidFill>
                <a:effectLst/>
                <a:uLnTx/>
                <a:uFillTx/>
                <a:latin typeface="ＭＳ Ｐゴシック"/>
                <a:ea typeface="ＭＳ Ｐゴシック"/>
                <a:cs typeface="Arial" panose="020B0604020202020204" pitchFamily="34" charset="0"/>
              </a:rPr>
              <a:t>GluR</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に対する抗体陽性脳炎</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の小児</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3</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症例、</a:t>
            </a:r>
            <a:r>
              <a:rPr kumimoji="1" lang="en-US" altLang="ja-JP" sz="1100" b="0" i="0" u="none" strike="noStrike" kern="1200" cap="none" spc="0" normalizeH="0" baseline="0" noProof="0" dirty="0" err="1">
                <a:ln>
                  <a:noFill/>
                </a:ln>
                <a:solidFill>
                  <a:prstClr val="black"/>
                </a:solidFill>
                <a:effectLst/>
                <a:uLnTx/>
                <a:uFillTx/>
                <a:latin typeface="ＭＳ Ｐゴシック"/>
                <a:ea typeface="ＭＳ Ｐゴシック"/>
                <a:cs typeface="Arial" panose="020B0604020202020204" pitchFamily="34" charset="0"/>
              </a:rPr>
              <a:t>Neuroinfection</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2018; 23(1): 127-133.</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nl-NL"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 ELISA &amp; CBA(+)</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36"/>
              <a:tabLst/>
              <a:defRPr/>
            </a:pP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Hideyuki Matsumoto, Yukitoshi Takahashi, et al., Dystonic Seizures and Intense </a:t>
            </a:r>
            <a:r>
              <a:rPr kumimoji="1" lang="en-US" altLang="ja-JP" sz="1100" b="0" i="0" u="none" strike="noStrike" kern="1200" cap="none" spc="0" normalizeH="0" baseline="0" noProof="0" dirty="0" err="1">
                <a:ln>
                  <a:noFill/>
                </a:ln>
                <a:solidFill>
                  <a:prstClr val="black"/>
                </a:solidFill>
                <a:effectLst/>
                <a:uLnTx/>
                <a:uFillTx/>
                <a:latin typeface="ＭＳ Ｐゴシック"/>
                <a:ea typeface="ＭＳ Ｐゴシック"/>
                <a:cs typeface="Arial" panose="020B0604020202020204" pitchFamily="34" charset="0"/>
              </a:rPr>
              <a:t>Hyperperfusion</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of the Basal Ganglia in a Patient with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Anti-N-Methyl-D-Aspartate Receptor Encephalitis</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Case Rep Neurol 2017; 9: 252–256. </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36"/>
              <a:tabLst/>
              <a:defRPr/>
            </a:pP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Taku Omata, Yukitoshi Takahashi, et al., Ovarian Teratoma Development after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Anti-NMDA Receptor Encephalitis </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Treatment, Brain &amp; Development, Brain Dev. 2017; 39(5): 448-451. </a:t>
            </a:r>
            <a:r>
              <a:rPr kumimoji="1" lang="nl-NL"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ELISA &amp; CBA(+)</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36"/>
              <a:tabLst/>
              <a:defRPr/>
            </a:pP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Takahiro Kido, Yukitoshi Takahashi, et al., Combined Therapy for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Anti-N-methyl D-aspartate Receptor Encephalitis</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Int J </a:t>
            </a:r>
            <a:r>
              <a:rPr kumimoji="1" lang="en-US" altLang="ja-JP" sz="1100" b="0" i="0" u="none" strike="noStrike" kern="1200" cap="none" spc="0" normalizeH="0" baseline="0" noProof="0" dirty="0" err="1">
                <a:ln>
                  <a:noFill/>
                </a:ln>
                <a:solidFill>
                  <a:prstClr val="black"/>
                </a:solidFill>
                <a:effectLst/>
                <a:uLnTx/>
                <a:uFillTx/>
                <a:latin typeface="ＭＳ Ｐゴシック"/>
                <a:ea typeface="ＭＳ Ｐゴシック"/>
                <a:cs typeface="Arial" panose="020B0604020202020204" pitchFamily="34" charset="0"/>
              </a:rPr>
              <a:t>Pediatr</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2017; 5(9): 5687-5691.</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36"/>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阿部恭大、高橋幸利、他、リツキシマブが有効であった難治性</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非ヘルペス性急性辺縁系脳炎</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の女児例、小児科臨床、</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2017</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70</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1414-1418.</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36"/>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喜多佳世、本井宏尚、渡辺好岐、鏑木陽一、小林慈典、髄液検査・画像検査・脳波検査で異常所見を認めなかったインフルエンザウイルス感染後の非ヘルペス性急性辺縁系脳炎の１例、小児感染免疫、</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2017</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29</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160-164.</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36"/>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崎山快夫、高橋幸利、他、</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インフルエンザ</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B</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、ノロウィルス感染症解熱後意識障害</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が遷延した</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82</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歳女性例、日本神経救急学会雑誌、</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2017</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29</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28-32.</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nl-NL"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 ELISA &amp; CBA(-)</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36"/>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月田和人、高橋幸利、他、</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辺縁系脳炎で発症した神経梅毒</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の</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1</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例、臨床神経、</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2017</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57</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37-40.</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36"/>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西口奈菜子、高橋幸利、他、</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非ヘルペス性急性辺縁系脳炎</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の補助診断法としての脳血流シンチグラフィの有用性、脳と発達、</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2017</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49</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46-50.</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IB 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36"/>
              <a:tabLst/>
              <a:defRPr/>
            </a:pPr>
            <a:r>
              <a:rPr kumimoji="1" lang="nl-NL"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Azusa Ikeda, Yukitoshi Takahashi, et al., </a:t>
            </a:r>
            <a:r>
              <a:rPr kumimoji="1" lang="nl-NL"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Acute limbic encephalitis </a:t>
            </a:r>
            <a:r>
              <a:rPr kumimoji="1" lang="nl-NL"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with anti-NMDA type glutamate receptor antibody which developed after an </a:t>
            </a:r>
            <a:r>
              <a:rPr kumimoji="1" lang="nl-NL"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influennza vaccine </a:t>
            </a:r>
            <a:r>
              <a:rPr kumimoji="1" lang="nl-NL"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inoculation, Shounika Rinsho, 2016;69(2):223-230. </a:t>
            </a:r>
            <a:r>
              <a:rPr kumimoji="1" lang="nl-NL"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ELISA</a:t>
            </a:r>
            <a:r>
              <a:rPr kumimoji="1" lang="nl-NL"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36"/>
              <a:tabLst/>
              <a:defRPr/>
            </a:pPr>
            <a:r>
              <a:rPr kumimoji="1" lang="nl-NL"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Akihiko Miyauchi, Yukitoshi Takahashi, et al., A case of </a:t>
            </a:r>
            <a:r>
              <a:rPr kumimoji="1" lang="nl-NL"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anti-NMDAR encephalitis</a:t>
            </a:r>
            <a:r>
              <a:rPr kumimoji="1" lang="nl-NL"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presented hypotensive shock during plasma exchange, Brain &amp; Development, 2016; 38(4): 427-430. </a:t>
            </a:r>
            <a:r>
              <a:rPr kumimoji="1" lang="en-US"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ELISA+CBA(+)</a:t>
            </a:r>
            <a:endPar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36"/>
              <a:tabLst/>
              <a:defRPr/>
            </a:pP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Yuko Sato, Yukitoshi Takahashi, et al.,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Acute encephalitis with refractory, repetitive partial seizures</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Pathological findings and a new therapeutic approach using tacrolimus, Brain &amp; Development, 2016; 38(8): 772-776. </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IB</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36"/>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小松稔典、高橋幸利、他、急性精神病症状で発症し，常同運動をきたした</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非腫瘍合併抗</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NMDA </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受容体脳炎</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の</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1 </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例、内科、</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2016</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118</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5</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999-1003. </a:t>
            </a:r>
            <a:r>
              <a:rPr kumimoji="1" lang="en-US"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ELISA+CBA(+)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36"/>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金子 知香子</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髙橋 幸利、他、</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NMDA</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型</a:t>
            </a:r>
            <a:r>
              <a:rPr kumimoji="1" lang="en-US" altLang="ja-JP" sz="1100" b="0" i="0" u="none" strike="noStrike" kern="1200" cap="none" spc="0" normalizeH="0" baseline="0" noProof="0" dirty="0" err="1">
                <a:ln>
                  <a:noFill/>
                </a:ln>
                <a:solidFill>
                  <a:srgbClr val="FF00FF"/>
                </a:solidFill>
                <a:effectLst/>
                <a:uLnTx/>
                <a:uFillTx/>
                <a:latin typeface="ＭＳ Ｐゴシック"/>
                <a:ea typeface="ＭＳ Ｐゴシック"/>
                <a:cs typeface="Arial" panose="020B0604020202020204" pitchFamily="34" charset="0"/>
              </a:rPr>
              <a:t>GluR</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サブユニット抗体陽性脳炎</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5</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症例の臨床的解析、</a:t>
            </a:r>
            <a:r>
              <a:rPr kumimoji="1" lang="nl-NL"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BRAIN and NERVE</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2016</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68</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10</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1099-1107</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36"/>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村上 綾、高橋 幸利、他、髄膜炎症状で発症後に</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視神経炎</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を呈し、抗グルタミン酸受容体抗体が検出された</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急性辺縁系脳炎</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の一例、</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Brain Nerve</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2016;68(3): 283-8. </a:t>
            </a:r>
            <a:r>
              <a:rPr kumimoji="1" lang="nl-NL"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ELISA &amp; CBA(-)</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36"/>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西口　亮、高橋幸利、他、両側耳介軟骨炎に抗グルタミン酸受容体（</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GluRε2</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）抗体陽性の</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非ヘルペス性急性辺縁系脳炎</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を合併した</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1</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例、臨床神経学、</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2015; 55(6): 395-400.</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nl-NL"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 ELISA &amp; CBA(-)</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36"/>
              <a:tabLst/>
              <a:defRPr/>
            </a:pP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Yamaguchi Y, Takahashi Y, et al.,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Multifocal Encephalopathy and Autoimmune-mediated Limbic Encephalitis </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Following Tocilizumab Therapy.</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Intern Med. 2014; 53(8): 879-82. </a:t>
            </a:r>
            <a:r>
              <a:rPr kumimoji="1" lang="nl-NL"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ELISA &amp; CBA(-)</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36"/>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尾上亮、高橋幸利、他、左半身の部分痙攣にて発症した</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抗</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N-methyl-D-aspartate(NMDA)</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受容体脳炎</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の１例、広島医学、</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2014</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67</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51-54.</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ELISA</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p:txBody>
      </p:sp>
      <p:sp>
        <p:nvSpPr>
          <p:cNvPr id="3" name="テキスト ボックス 2">
            <a:extLst>
              <a:ext uri="{FF2B5EF4-FFF2-40B4-BE49-F238E27FC236}">
                <a16:creationId xmlns:a16="http://schemas.microsoft.com/office/drawing/2014/main" id="{3C405B9C-0974-58C6-4649-33DD1934998E}"/>
              </a:ext>
            </a:extLst>
          </p:cNvPr>
          <p:cNvSpPr txBox="1"/>
          <p:nvPr/>
        </p:nvSpPr>
        <p:spPr>
          <a:xfrm>
            <a:off x="323528" y="116632"/>
            <a:ext cx="226215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Acute encephalitis-3</a:t>
            </a:r>
            <a:endParaRPr kumimoji="1" lang="ja-JP"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
        <p:nvSpPr>
          <p:cNvPr id="4" name="テキスト ボックス 3">
            <a:extLst>
              <a:ext uri="{FF2B5EF4-FFF2-40B4-BE49-F238E27FC236}">
                <a16:creationId xmlns:a16="http://schemas.microsoft.com/office/drawing/2014/main" id="{F56EC2A8-70A6-D251-3A8C-612CB261A100}"/>
              </a:ext>
            </a:extLst>
          </p:cNvPr>
          <p:cNvSpPr txBox="1"/>
          <p:nvPr/>
        </p:nvSpPr>
        <p:spPr>
          <a:xfrm>
            <a:off x="7972830" y="188640"/>
            <a:ext cx="813043"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20250428</a:t>
            </a:r>
            <a:endParaRPr kumimoji="1" lang="ja-JP" alt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2626344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6968B6C-55B6-0D5D-C145-AFCA4167654F}"/>
              </a:ext>
            </a:extLst>
          </p:cNvPr>
          <p:cNvSpPr txBox="1"/>
          <p:nvPr/>
        </p:nvSpPr>
        <p:spPr>
          <a:xfrm>
            <a:off x="179512" y="502307"/>
            <a:ext cx="8712968" cy="6186309"/>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54"/>
              <a:tabLst/>
              <a:defRPr/>
            </a:pP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Yuichi Ishikawa, Yukitoshi Takahashi, et al., Ophthalmoplegia and flaccid paraplegia in a patient with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anti-NMDA receptor encephalitis</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 case report and literature review, Intern Med. 2013; 52(24): 2811-5. </a:t>
            </a:r>
            <a:r>
              <a:rPr kumimoji="1" lang="nl-NL"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ELISA &amp; CBA(+)</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54"/>
              <a:tabLst/>
              <a:defRPr/>
            </a:pP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Miki Asahina, Yukitoshi Takahashi, et al.,</a:t>
            </a:r>
            <a:r>
              <a:rPr kumimoji="1" lang="nl-NL"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Non</a:t>
            </a:r>
            <a:r>
              <a:rPr kumimoji="1" lang="ja-JP" altLang="nl-NL"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nl-NL"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herpetic</a:t>
            </a:r>
            <a:r>
              <a:rPr kumimoji="1" lang="ja-JP" altLang="nl-NL"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nl-NL"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acute</a:t>
            </a:r>
            <a:r>
              <a:rPr kumimoji="1" lang="ja-JP" altLang="nl-NL"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　</a:t>
            </a:r>
            <a:r>
              <a:rPr kumimoji="1" lang="nl-NL"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limbic</a:t>
            </a:r>
            <a:r>
              <a:rPr kumimoji="1" lang="ja-JP" altLang="nl-NL"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　</a:t>
            </a:r>
            <a:r>
              <a:rPr kumimoji="1" lang="nl-NL"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encephalitis</a:t>
            </a:r>
            <a:r>
              <a:rPr kumimoji="1" lang="ja-JP" altLang="nl-NL"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　</a:t>
            </a:r>
            <a:r>
              <a:rPr kumimoji="1" lang="nl-NL"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after</a:t>
            </a:r>
            <a:r>
              <a:rPr kumimoji="1" lang="ja-JP" altLang="nl-NL"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　</a:t>
            </a:r>
            <a:r>
              <a:rPr kumimoji="1" lang="nl-NL"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influenza</a:t>
            </a:r>
            <a:r>
              <a:rPr kumimoji="1" lang="ja-JP" altLang="nl-NL"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　</a:t>
            </a:r>
            <a:r>
              <a:rPr kumimoji="1" lang="nl-NL"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HA</a:t>
            </a:r>
            <a:r>
              <a:rPr kumimoji="1" lang="ja-JP" altLang="nl-NL"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　</a:t>
            </a:r>
            <a:r>
              <a:rPr kumimoji="1" lang="nl-NL"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vaccination</a:t>
            </a:r>
            <a:r>
              <a:rPr kumimoji="1" lang="nl-NL"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Shounika Rinsho, </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2013</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66</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5</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941-946. </a:t>
            </a:r>
            <a:r>
              <a:rPr kumimoji="1" lang="nl-NL"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54"/>
              <a:tabLst/>
              <a:defRPr/>
            </a:pPr>
            <a:r>
              <a:rPr kumimoji="1" lang="nl-NL"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Hiroki Fujii, Yukitoshi Takahashi, et al., </a:t>
            </a:r>
            <a:r>
              <a:rPr kumimoji="1" lang="nl-NL"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Glioblastoma with ovarian teratoma </a:t>
            </a:r>
            <a:r>
              <a:rPr kumimoji="1" lang="nl-NL"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having N-methyl-D-aspartate receptor (NMDAR) antibody in CSF-A case report, Clin Neurol, 2013;53:712-715. </a:t>
            </a:r>
            <a:r>
              <a:rPr kumimoji="1" lang="nl-NL"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IB+CBA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54"/>
              <a:tabLst/>
              <a:defRPr/>
            </a:pPr>
            <a:r>
              <a:rPr kumimoji="1" lang="nl-NL"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Akiyuki Uzawa, Yukitoshi Takahashi, et al., Anti-N-methyl d-aspartate-type glutamate receptor antibody-positive </a:t>
            </a:r>
            <a:r>
              <a:rPr kumimoji="1" lang="nl-NL"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limbic encephalitis in a patient with multiple sclerosis</a:t>
            </a:r>
            <a:r>
              <a:rPr kumimoji="1" lang="nl-NL"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Clin Neurol and Neurosurg, 2013;114:403-404. </a:t>
            </a:r>
            <a:r>
              <a:rPr kumimoji="1" lang="nl-NL"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IB</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54"/>
              <a:tabLst/>
              <a:defRPr/>
            </a:pP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Emi Tabata, Yukitoshi Takahashi, et al., Immunopathological significance of ovarian teratoma in patients with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anti-N-methyl-D-aspartate receptor encephalitis</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err="1">
                <a:ln>
                  <a:noFill/>
                </a:ln>
                <a:solidFill>
                  <a:prstClr val="black"/>
                </a:solidFill>
                <a:effectLst/>
                <a:uLnTx/>
                <a:uFillTx/>
                <a:latin typeface="ＭＳ Ｐゴシック"/>
                <a:ea typeface="ＭＳ Ｐゴシック"/>
                <a:cs typeface="Arial" panose="020B0604020202020204" pitchFamily="34" charset="0"/>
              </a:rPr>
              <a:t>Eur</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Neurol, 2013; 71(1-2): 42-48. </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CBA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54"/>
              <a:tabLst/>
              <a:defRPr/>
            </a:pP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Yuichi Ishikawa, Yukitoshi Takahashi, et al.,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Ophthalmoplegia and flaccid paraplegia </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in a patient with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anti-NMDA receptor encephalitis</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 case report and literature review, Intern Med. 2013; 52(24): 2811-5. </a:t>
            </a:r>
            <a:r>
              <a:rPr kumimoji="1" lang="nl-NL"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ELISA &amp; CBA(+)</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54"/>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岸和子、高橋幸利、他、急性期に再発を繰り返した</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非ヘルペス性急性辺縁系脳炎</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で、</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tacrolimus</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が奏功した</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5</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歳男児例、脳と発達、</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2013</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45</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152-154.</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54"/>
              <a:tabLst/>
              <a:defRPr/>
            </a:pP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Jun-</a:t>
            </a:r>
            <a:r>
              <a:rPr kumimoji="1" lang="en-US" altLang="ja-JP" sz="1100" b="0" i="0" u="none" strike="noStrike" kern="1200" cap="none" spc="0" normalizeH="0" baseline="0" noProof="0" dirty="0" err="1">
                <a:ln>
                  <a:noFill/>
                </a:ln>
                <a:solidFill>
                  <a:prstClr val="black"/>
                </a:solidFill>
                <a:effectLst/>
                <a:uLnTx/>
                <a:uFillTx/>
                <a:latin typeface="ＭＳ Ｐゴシック"/>
                <a:ea typeface="ＭＳ Ｐゴシック"/>
                <a:cs typeface="Arial" panose="020B0604020202020204" pitchFamily="34" charset="0"/>
              </a:rPr>
              <a:t>ichi</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Takanashi, Yukitoshi Takahashi, et al.,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Late delirious behavior with 2009 H1N1 Influenza</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mild autoimmune-mediated encephalitis? Pediatrics, 2012; 129(4): e1068-71. </a:t>
            </a:r>
            <a:r>
              <a:rPr kumimoji="1" lang="nl-NL"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ELISA &amp; CBA(+)</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54"/>
              <a:tabLst/>
              <a:defRPr/>
            </a:pPr>
            <a:r>
              <a:rPr kumimoji="1" lang="en-US" altLang="ja-JP" sz="1100" b="0" i="0" u="none" strike="noStrike" kern="1200" cap="none" spc="0" normalizeH="0" baseline="0" noProof="0" dirty="0" err="1">
                <a:ln>
                  <a:noFill/>
                </a:ln>
                <a:solidFill>
                  <a:prstClr val="black"/>
                </a:solidFill>
                <a:effectLst/>
                <a:uLnTx/>
                <a:uFillTx/>
                <a:latin typeface="ＭＳ Ｐゴシック"/>
                <a:ea typeface="ＭＳ Ｐゴシック"/>
                <a:cs typeface="Arial" panose="020B0604020202020204" pitchFamily="34" charset="0"/>
              </a:rPr>
              <a:t>Uzawa</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 Takahashi Y, et al.,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Anti-N-methyl d-aspartate-type glutamate receptor antibody-positive limbic encephalitis</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in a patient with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multiple sclerosis</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Clin Neurol </a:t>
            </a:r>
            <a:r>
              <a:rPr kumimoji="1" lang="en-US" altLang="ja-JP" sz="1100" b="0" i="0" u="none" strike="noStrike" kern="1200" cap="none" spc="0" normalizeH="0" baseline="0" noProof="0" dirty="0" err="1">
                <a:ln>
                  <a:noFill/>
                </a:ln>
                <a:solidFill>
                  <a:prstClr val="black"/>
                </a:solidFill>
                <a:effectLst/>
                <a:uLnTx/>
                <a:uFillTx/>
                <a:latin typeface="ＭＳ Ｐゴシック"/>
                <a:ea typeface="ＭＳ Ｐゴシック"/>
                <a:cs typeface="Arial" panose="020B0604020202020204" pitchFamily="34" charset="0"/>
              </a:rPr>
              <a:t>Neurosurg</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2012; 114(4): 402-4. </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IB</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54"/>
              <a:tabLst/>
              <a:defRPr/>
            </a:pP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Hiroyuki Wakamoto, Yukitoshi Takahashi, et al., An immunologic case study of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acute encephalitis with refractory, repetitive partial seizures</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Brain &amp; Development 2012; 34: 763-767. </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54"/>
              <a:tabLst/>
              <a:defRPr/>
            </a:pP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Shiho Takano, Yukitoshi Takahashi, et al.,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Detection of autoantibody against extracellular epitopes of N-methyl-D-aspartate receptor </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by cell-based assay, </a:t>
            </a:r>
            <a:r>
              <a:rPr kumimoji="1" lang="en-US" altLang="ja-JP" sz="1100" b="0" i="0" u="none" strike="noStrike" kern="1200" cap="none" spc="0" normalizeH="0" baseline="0" noProof="0" dirty="0" err="1">
                <a:ln>
                  <a:noFill/>
                </a:ln>
                <a:solidFill>
                  <a:prstClr val="black"/>
                </a:solidFill>
                <a:effectLst/>
                <a:uLnTx/>
                <a:uFillTx/>
                <a:latin typeface="ＭＳ Ｐゴシック"/>
                <a:ea typeface="ＭＳ Ｐゴシック"/>
                <a:cs typeface="Arial" panose="020B0604020202020204" pitchFamily="34" charset="0"/>
              </a:rPr>
              <a:t>Neurosci</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Res. 2011; 71(3): 294-302. </a:t>
            </a:r>
            <a:r>
              <a:rPr kumimoji="1" lang="en-US" altLang="ja-JP" sz="11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CBA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54"/>
              <a:tabLst/>
              <a:defRPr/>
            </a:pPr>
            <a:r>
              <a:rPr kumimoji="1" lang="ja-JP" altLang="ja-JP" sz="11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rPr>
              <a:t>山下瑞穂、高橋幸利、</a:t>
            </a:r>
            <a:r>
              <a:rPr kumimoji="1" lang="ja-JP" altLang="en-US" sz="11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rPr>
              <a:t>他、</a:t>
            </a:r>
            <a:r>
              <a:rPr kumimoji="1" lang="ja-JP" altLang="ja-JP" sz="11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rPr>
              <a:t>卵巣成熟嚢胞性奇形腫に関連した</a:t>
            </a:r>
            <a:r>
              <a:rPr kumimoji="1" lang="ja-JP" altLang="ja-JP" sz="1100" b="0" i="0" u="none" strike="noStrike" kern="100" cap="none" spc="0" normalizeH="0" baseline="0" noProof="0" dirty="0">
                <a:ln>
                  <a:noFill/>
                </a:ln>
                <a:solidFill>
                  <a:srgbClr val="FF00FF"/>
                </a:solidFill>
                <a:effectLst/>
                <a:uLnTx/>
                <a:uFillTx/>
                <a:latin typeface="ＭＳ Ｐゴシック"/>
                <a:ea typeface="ＭＳ Ｐゴシック"/>
                <a:cs typeface="Times New Roman" panose="02020603050405020304" pitchFamily="18" charset="0"/>
              </a:rPr>
              <a:t>自己免疫性辺縁系脳炎</a:t>
            </a:r>
            <a:r>
              <a:rPr kumimoji="1" lang="ja-JP" altLang="ja-JP" sz="11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rPr>
              <a:t>と考えられた一例、</a:t>
            </a:r>
            <a:r>
              <a:rPr kumimoji="1" lang="en-US" altLang="ja-JP" sz="11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rPr>
              <a:t>Kagawa J </a:t>
            </a:r>
            <a:r>
              <a:rPr kumimoji="1" lang="en-US" altLang="ja-JP" sz="1100" b="0" i="0" u="none" strike="noStrike" kern="100" cap="none" spc="0" normalizeH="0" baseline="0" noProof="0" dirty="0" err="1">
                <a:ln>
                  <a:noFill/>
                </a:ln>
                <a:solidFill>
                  <a:prstClr val="black"/>
                </a:solidFill>
                <a:effectLst/>
                <a:uLnTx/>
                <a:uFillTx/>
                <a:latin typeface="ＭＳ Ｐゴシック"/>
                <a:ea typeface="ＭＳ Ｐゴシック"/>
                <a:cs typeface="Times New Roman" panose="02020603050405020304" pitchFamily="18" charset="0"/>
              </a:rPr>
              <a:t>Obstet</a:t>
            </a:r>
            <a:r>
              <a:rPr kumimoji="1" lang="en-US" altLang="ja-JP" sz="11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rPr>
              <a:t> </a:t>
            </a:r>
            <a:r>
              <a:rPr kumimoji="1" lang="en-US" altLang="ja-JP" sz="1100" b="0" i="0" u="none" strike="noStrike" kern="100" cap="none" spc="0" normalizeH="0" baseline="0" noProof="0" dirty="0" err="1">
                <a:ln>
                  <a:noFill/>
                </a:ln>
                <a:solidFill>
                  <a:prstClr val="black"/>
                </a:solidFill>
                <a:effectLst/>
                <a:uLnTx/>
                <a:uFillTx/>
                <a:latin typeface="ＭＳ Ｐゴシック"/>
                <a:ea typeface="ＭＳ Ｐゴシック"/>
                <a:cs typeface="Times New Roman" panose="02020603050405020304" pitchFamily="18" charset="0"/>
              </a:rPr>
              <a:t>Gynecol</a:t>
            </a:r>
            <a:r>
              <a:rPr kumimoji="1" lang="ja-JP" altLang="ja-JP" sz="11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rPr>
              <a:t>、</a:t>
            </a:r>
            <a:r>
              <a:rPr kumimoji="1" lang="en-US" altLang="ja-JP" sz="11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rPr>
              <a:t>2011</a:t>
            </a:r>
            <a:r>
              <a:rPr kumimoji="1" lang="ja-JP" altLang="ja-JP" sz="11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rPr>
              <a:t>；</a:t>
            </a:r>
            <a:r>
              <a:rPr kumimoji="1" lang="en-US" altLang="ja-JP" sz="11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rPr>
              <a:t>13</a:t>
            </a:r>
            <a:r>
              <a:rPr kumimoji="1" lang="ja-JP" altLang="ja-JP" sz="11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rPr>
              <a:t>（</a:t>
            </a:r>
            <a:r>
              <a:rPr kumimoji="1" lang="en-US" altLang="ja-JP" sz="11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rPr>
              <a:t>1</a:t>
            </a:r>
            <a:r>
              <a:rPr kumimoji="1" lang="ja-JP" altLang="ja-JP" sz="11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rPr>
              <a:t>）：</a:t>
            </a:r>
            <a:r>
              <a:rPr kumimoji="1" lang="en-US" altLang="ja-JP" sz="11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rPr>
              <a:t>43-48</a:t>
            </a:r>
            <a:r>
              <a:rPr kumimoji="1" lang="ja-JP" altLang="ja-JP" sz="1100" b="0" i="0" u="none" strike="noStrike" kern="100" cap="none" spc="0" normalizeH="0" baseline="0" noProof="0" dirty="0">
                <a:ln>
                  <a:noFill/>
                </a:ln>
                <a:solidFill>
                  <a:prstClr val="black"/>
                </a:solidFill>
                <a:effectLst/>
                <a:uLnTx/>
                <a:uFillTx/>
                <a:latin typeface="ＭＳ Ｐゴシック"/>
                <a:ea typeface="ＭＳ Ｐゴシック"/>
                <a:cs typeface="Times New Roman" panose="02020603050405020304" pitchFamily="18" charset="0"/>
              </a:rPr>
              <a:t>．</a:t>
            </a:r>
            <a:r>
              <a:rPr kumimoji="1" lang="en-US" altLang="ja-JP" sz="1100" b="0" i="0" u="none" strike="noStrike" kern="100" cap="none" spc="0" normalizeH="0" baseline="0" noProof="0" dirty="0">
                <a:ln>
                  <a:noFill/>
                </a:ln>
                <a:solidFill>
                  <a:srgbClr val="3333FF"/>
                </a:solidFill>
                <a:effectLst/>
                <a:uLnTx/>
                <a:uFillTx/>
                <a:latin typeface="ＭＳ Ｐゴシック"/>
                <a:ea typeface="ＭＳ Ｐゴシック"/>
                <a:cs typeface="Times New Roman" panose="02020603050405020304" pitchFamily="18" charset="0"/>
              </a:rPr>
              <a:t>IB</a:t>
            </a:r>
            <a:endParaRPr kumimoji="1" lang="ja-JP" altLang="ja-JP" sz="1100" b="0" i="0" u="none" strike="noStrike" kern="100" cap="none" spc="0" normalizeH="0" baseline="0" noProof="0" dirty="0">
              <a:ln>
                <a:noFill/>
              </a:ln>
              <a:solidFill>
                <a:srgbClr val="3333FF"/>
              </a:solidFill>
              <a:effectLst/>
              <a:uLnTx/>
              <a:uFillTx/>
              <a:latin typeface="ＭＳ Ｐゴシック"/>
              <a:ea typeface="ＭＳ Ｐゴシック"/>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54"/>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小野浩明、高橋幸利、インフルエンザ感染を契機に</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非ヘルペス性辺縁系脳炎</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を発症した１例、脳と発達、</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2010; 42(1): 58-60.</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IB</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54"/>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新堂晃大、高橋幸利、他、血清と髄液中の抗グルタミン酸受容体</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ε</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２抗体が陽性で</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非ヘルペス性急性辺縁系脳炎</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様の症状を呈した</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橋本脳症</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の</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1</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例、臨床神経学、</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2007; 47: 629-634.</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IB</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54"/>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平野恵子、高橋幸利、他、</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tacrolimus</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が奏効した</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自己免疫性脳炎</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の</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1</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例、脳と発達、</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2007; 39: 436-439.</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IB</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54"/>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荒井元美，高橋幸利、</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Epilepsia partialis continua</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で発症した抗グルタミン酸受容体抗体陽性の</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亜急性脳炎</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、臨床神経学、</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2005; 45(8) : 610-612. </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IB</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54"/>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林　祐一、高橋　幸利、他、抗グルタミン酸受容体</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δ2</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ε2</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抗体を認めた</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非ヘルペス性辺縁系脳炎</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の</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1</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例、臨床神経学　</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2005; 45(9): 657-662.</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IB</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54"/>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山下瑞穂、高橋幸利、他、卵巣成熟嚢胞性奇形腫に関連した</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自己免疫性辺縁系脳炎</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と考えられた一例、</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Kagawa J </a:t>
            </a:r>
            <a:r>
              <a:rPr kumimoji="1" lang="en-US" altLang="ja-JP" sz="1100" b="0" i="0" u="none" strike="noStrike" kern="1200" cap="none" spc="0" normalizeH="0" baseline="0" noProof="0" dirty="0" err="1">
                <a:ln>
                  <a:noFill/>
                </a:ln>
                <a:solidFill>
                  <a:prstClr val="black"/>
                </a:solidFill>
                <a:effectLst/>
                <a:uLnTx/>
                <a:uFillTx/>
                <a:latin typeface="ＭＳ Ｐゴシック"/>
                <a:ea typeface="ＭＳ Ｐゴシック"/>
                <a:cs typeface="Arial" panose="020B0604020202020204" pitchFamily="34" charset="0"/>
              </a:rPr>
              <a:t>Obstet</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err="1">
                <a:ln>
                  <a:noFill/>
                </a:ln>
                <a:solidFill>
                  <a:prstClr val="black"/>
                </a:solidFill>
                <a:effectLst/>
                <a:uLnTx/>
                <a:uFillTx/>
                <a:latin typeface="ＭＳ Ｐゴシック"/>
                <a:ea typeface="ＭＳ Ｐゴシック"/>
                <a:cs typeface="Arial" panose="020B0604020202020204" pitchFamily="34" charset="0"/>
              </a:rPr>
              <a:t>Gynecol</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2011; 13(1): 43-48.</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IB</a:t>
            </a: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54"/>
              <a:tabLst/>
              <a:defRPr/>
            </a:pP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p:txBody>
      </p:sp>
      <p:sp>
        <p:nvSpPr>
          <p:cNvPr id="3" name="テキスト ボックス 2">
            <a:extLst>
              <a:ext uri="{FF2B5EF4-FFF2-40B4-BE49-F238E27FC236}">
                <a16:creationId xmlns:a16="http://schemas.microsoft.com/office/drawing/2014/main" id="{47B9E39F-A8B0-1A7A-2B9F-714B9E3BE904}"/>
              </a:ext>
            </a:extLst>
          </p:cNvPr>
          <p:cNvSpPr txBox="1"/>
          <p:nvPr/>
        </p:nvSpPr>
        <p:spPr>
          <a:xfrm>
            <a:off x="323528" y="116632"/>
            <a:ext cx="226215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Acute encephalitis-4</a:t>
            </a:r>
            <a:endParaRPr kumimoji="1" lang="ja-JP"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
        <p:nvSpPr>
          <p:cNvPr id="4" name="テキスト ボックス 3">
            <a:extLst>
              <a:ext uri="{FF2B5EF4-FFF2-40B4-BE49-F238E27FC236}">
                <a16:creationId xmlns:a16="http://schemas.microsoft.com/office/drawing/2014/main" id="{F28C7262-8763-4008-B43D-102EBF0CDA53}"/>
              </a:ext>
            </a:extLst>
          </p:cNvPr>
          <p:cNvSpPr txBox="1"/>
          <p:nvPr/>
        </p:nvSpPr>
        <p:spPr>
          <a:xfrm>
            <a:off x="7972830" y="188640"/>
            <a:ext cx="813043"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20250428</a:t>
            </a:r>
            <a:endParaRPr kumimoji="1" lang="ja-JP" alt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1492868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B5AE914-8611-BE1E-E3DA-A75AE5894CE5}"/>
              </a:ext>
            </a:extLst>
          </p:cNvPr>
          <p:cNvSpPr txBox="1"/>
          <p:nvPr/>
        </p:nvSpPr>
        <p:spPr>
          <a:xfrm>
            <a:off x="179512" y="797510"/>
            <a:ext cx="8712968" cy="2631490"/>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72"/>
              <a:tabLst/>
              <a:defRPr/>
            </a:pP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Sakuma H, Takahashi Y, et al.,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Acute encephalitis with refractory, repetitive partial seizures (AERRPS): </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 peculiar form of childhood encephalitis., Acta Neurol Scand. 2010 Apr;121(4):251-6. </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IB</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72"/>
              <a:tabLst/>
              <a:defRPr/>
            </a:pPr>
            <a:r>
              <a:rPr kumimoji="1" lang="en-US" altLang="ja-JP" sz="1100" b="0" i="0" u="none" strike="noStrike" kern="1200" cap="none" spc="0" normalizeH="0" baseline="0" noProof="0" dirty="0" err="1">
                <a:ln>
                  <a:noFill/>
                </a:ln>
                <a:solidFill>
                  <a:prstClr val="black"/>
                </a:solidFill>
                <a:effectLst/>
                <a:uLnTx/>
                <a:uFillTx/>
                <a:latin typeface="ＭＳ Ｐゴシック"/>
                <a:ea typeface="ＭＳ Ｐゴシック"/>
                <a:cs typeface="Arial" panose="020B0604020202020204" pitchFamily="34" charset="0"/>
              </a:rPr>
              <a:t>Kashihara</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K, Takahashi Y. et al., Autoantibodies to glutamate receptor GluRepsilon2 in a patient with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limbic encephalitis associated with relapsing polychondritis.</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J Neurol Sci. 2009; 287: 275–277. </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IB</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72"/>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高橋幸利、他、ラスムッセン脳炎と</a:t>
            </a:r>
            <a:r>
              <a:rPr kumimoji="1" lang="ja-JP" altLang="en-US"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非ヘルペス性急性辺縁系脳炎</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、臨床神経学、</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2008; 48: 163-172.</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IB</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72"/>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稲次洋平、高橋幸利、他、右不全麻痺と失語症で発症した抗</a:t>
            </a:r>
            <a:r>
              <a:rPr kumimoji="1" lang="en-US" altLang="ja-JP" sz="1100" b="0" i="0" u="none" strike="noStrike" kern="1200" cap="none" spc="0" normalizeH="0" baseline="0" noProof="0" dirty="0" err="1">
                <a:ln>
                  <a:noFill/>
                </a:ln>
                <a:solidFill>
                  <a:prstClr val="black"/>
                </a:solidFill>
                <a:effectLst/>
                <a:uLnTx/>
                <a:uFillTx/>
                <a:latin typeface="ＭＳ Ｐゴシック"/>
                <a:ea typeface="ＭＳ Ｐゴシック"/>
                <a:cs typeface="Arial" panose="020B0604020202020204" pitchFamily="34" charset="0"/>
              </a:rPr>
              <a:t>GluR</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抗体陽性非ヘルペス性辺縁系脳炎の</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1</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例、大阪てんかん研究会雑誌、</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2007; 17: 17-20.</a:t>
            </a:r>
            <a:r>
              <a:rPr kumimoji="1"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IB</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72"/>
              <a:tabLst/>
              <a:defRPr/>
            </a:pP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Yoshiaki SAITO, Yukitoshi TAKAHASHI, et al., </a:t>
            </a:r>
            <a:r>
              <a:rPr kumimoji="1" lang="en-US" altLang="ja-JP" sz="11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Acute encephalitis with refractory, repetitive partial seizures</a:t>
            </a:r>
            <a:r>
              <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case reports of this unusual post-encephalitic epilepsy, Brain &amp; Development, 2007; 29: 147-156. </a:t>
            </a:r>
            <a:r>
              <a:rPr kumimoji="1" lang="en-US" altLang="ja-JP" sz="11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IB</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72"/>
              <a:tabLst/>
              <a:defRPr/>
            </a:pP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72"/>
              <a:tabLst/>
              <a:defRPr/>
            </a:pP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72"/>
              <a:tabLst/>
              <a:defRPr/>
            </a:pP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72"/>
              <a:tabLst/>
              <a:defRPr/>
            </a:pP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72"/>
              <a:tabLst/>
              <a:defRPr/>
            </a:pP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72"/>
              <a:tabLst/>
              <a:defRPr/>
            </a:pPr>
            <a:endParaRPr kumimoji="1"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p:txBody>
      </p:sp>
      <p:sp>
        <p:nvSpPr>
          <p:cNvPr id="3" name="テキスト ボックス 2">
            <a:extLst>
              <a:ext uri="{FF2B5EF4-FFF2-40B4-BE49-F238E27FC236}">
                <a16:creationId xmlns:a16="http://schemas.microsoft.com/office/drawing/2014/main" id="{08F6D781-43C5-076B-41CB-54DFC8A075E7}"/>
              </a:ext>
            </a:extLst>
          </p:cNvPr>
          <p:cNvSpPr txBox="1"/>
          <p:nvPr/>
        </p:nvSpPr>
        <p:spPr>
          <a:xfrm>
            <a:off x="323528" y="116632"/>
            <a:ext cx="226215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Acute encephalitis-5</a:t>
            </a:r>
            <a:endParaRPr kumimoji="1" lang="ja-JP"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
        <p:nvSpPr>
          <p:cNvPr id="4" name="テキスト ボックス 3">
            <a:extLst>
              <a:ext uri="{FF2B5EF4-FFF2-40B4-BE49-F238E27FC236}">
                <a16:creationId xmlns:a16="http://schemas.microsoft.com/office/drawing/2014/main" id="{18ACBA5E-E29E-7738-D0EC-177F6AB17E0C}"/>
              </a:ext>
            </a:extLst>
          </p:cNvPr>
          <p:cNvSpPr txBox="1"/>
          <p:nvPr/>
        </p:nvSpPr>
        <p:spPr>
          <a:xfrm>
            <a:off x="7972830" y="188640"/>
            <a:ext cx="813043"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20250428</a:t>
            </a:r>
            <a:endParaRPr kumimoji="1" lang="ja-JP" alt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1462163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34C9A1-FAD6-0A5E-4520-2BB1D4995539}"/>
            </a:ext>
          </a:extLst>
        </p:cNvPr>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77BF1CE0-CC0C-6420-ECDC-1CA6CA7E193D}"/>
              </a:ext>
            </a:extLst>
          </p:cNvPr>
          <p:cNvSpPr txBox="1"/>
          <p:nvPr/>
        </p:nvSpPr>
        <p:spPr>
          <a:xfrm>
            <a:off x="215516" y="836712"/>
            <a:ext cx="8712968" cy="2462213"/>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Hidenori Kido, Yukitoshi Takahashi, et al., </a:t>
            </a:r>
            <a:r>
              <a:rPr kumimoji="1" lang="en-US" altLang="ja-JP" sz="14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Kikuchi-Fujimoto disease </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(histiocytic necrotizing lymphadenitis) with </a:t>
            </a:r>
            <a:r>
              <a:rPr kumimoji="1" lang="en-US" altLang="ja-JP" sz="14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atypical encephalitis </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and painful </a:t>
            </a:r>
            <a:r>
              <a:rPr kumimoji="1" lang="en-US" altLang="ja-JP" sz="1400" b="0" i="0" u="none" strike="noStrike" kern="1200" cap="none" spc="0" normalizeH="0" baseline="0" noProof="0" dirty="0" err="1">
                <a:ln>
                  <a:noFill/>
                </a:ln>
                <a:solidFill>
                  <a:prstClr val="black"/>
                </a:solidFill>
                <a:effectLst/>
                <a:uLnTx/>
                <a:uFillTx/>
                <a:latin typeface="Arial" panose="020B0604020202020204" pitchFamily="34" charset="0"/>
                <a:ea typeface="ＭＳ Ｐゴシック"/>
                <a:cs typeface="Arial" panose="020B0604020202020204" pitchFamily="34" charset="0"/>
              </a:rPr>
              <a:t>testitis</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a case report, BMC Neurology 2017; 17:22 </a:t>
            </a:r>
            <a:r>
              <a:rPr kumimoji="1" lang="nl-NL" altLang="ja-JP" sz="1400" b="0" i="0" u="none" strike="noStrike" kern="1200" cap="none" spc="0" normalizeH="0" baseline="0" noProof="0" dirty="0">
                <a:ln>
                  <a:noFill/>
                </a:ln>
                <a:solidFill>
                  <a:srgbClr val="0000FF"/>
                </a:solidFill>
                <a:effectLst/>
                <a:uLnTx/>
                <a:uFillTx/>
                <a:latin typeface="Arial" panose="020B0604020202020204" pitchFamily="34" charset="0"/>
                <a:ea typeface="ＭＳ Ｐゴシック"/>
                <a:cs typeface="Arial" panose="020B0604020202020204" pitchFamily="34" charset="0"/>
              </a:rPr>
              <a:t>ELISA &amp; CBA(-)</a:t>
            </a:r>
            <a:endPar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Hiroe Ueno, Yukitoshi Takahashi, et al., </a:t>
            </a:r>
            <a:r>
              <a:rPr kumimoji="1" lang="en-US" altLang="ja-JP" sz="14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Hashimoto’s encephalopathy </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presenting with vertigo and muscle weakness in a male pediatric patient, No To </a:t>
            </a:r>
            <a:r>
              <a:rPr kumimoji="1" lang="en-US" altLang="ja-JP" sz="1400" b="0" i="0" u="none" strike="noStrike" kern="1200" cap="none" spc="0" normalizeH="0" baseline="0" noProof="0" dirty="0" err="1">
                <a:ln>
                  <a:noFill/>
                </a:ln>
                <a:solidFill>
                  <a:prstClr val="black"/>
                </a:solidFill>
                <a:effectLst/>
                <a:uLnTx/>
                <a:uFillTx/>
                <a:latin typeface="Arial" panose="020B0604020202020204" pitchFamily="34" charset="0"/>
                <a:ea typeface="ＭＳ Ｐゴシック"/>
                <a:cs typeface="Arial" panose="020B0604020202020204" pitchFamily="34" charset="0"/>
              </a:rPr>
              <a:t>Hattatsu</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2016;48:45-7. </a:t>
            </a:r>
            <a:r>
              <a:rPr kumimoji="1" lang="nl-NL" altLang="ja-JP" sz="1400" b="0" i="0" u="none" strike="noStrike" kern="1200" cap="none" spc="0" normalizeH="0" baseline="0" noProof="0" dirty="0">
                <a:ln>
                  <a:noFill/>
                </a:ln>
                <a:solidFill>
                  <a:srgbClr val="3333FF"/>
                </a:solidFill>
                <a:effectLst/>
                <a:uLnTx/>
                <a:uFillTx/>
                <a:latin typeface="Arial" panose="020B0604020202020204" pitchFamily="34" charset="0"/>
                <a:ea typeface="ＭＳ Ｐゴシック"/>
                <a:cs typeface="Arial" panose="020B0604020202020204" pitchFamily="34" charset="0"/>
              </a:rPr>
              <a:t>ELISA</a:t>
            </a:r>
            <a:endPar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明朝" panose="02020609040205080304" pitchFamily="17" charset="-128"/>
                <a:cs typeface="+mn-cs"/>
              </a:rPr>
              <a:t>Yuki Nagasako, Yukitoshi Takahashi, et al., </a:t>
            </a:r>
            <a:r>
              <a:rPr kumimoji="1" lang="en-US" altLang="ja-JP" sz="1400" b="0" i="0" u="none" strike="noStrike" kern="1200" cap="none" spc="0" normalizeH="0" baseline="0" noProof="0" dirty="0">
                <a:ln>
                  <a:noFill/>
                </a:ln>
                <a:solidFill>
                  <a:srgbClr val="FF00FF"/>
                </a:solidFill>
                <a:effectLst/>
                <a:uLnTx/>
                <a:uFillTx/>
                <a:latin typeface="Arial" panose="020B0604020202020204" pitchFamily="34" charset="0"/>
                <a:ea typeface="ＭＳ 明朝" panose="02020609040205080304" pitchFamily="17" charset="-128"/>
                <a:cs typeface="+mn-cs"/>
              </a:rPr>
              <a:t>Subacute lobar encephalitis </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明朝" panose="02020609040205080304" pitchFamily="17" charset="-128"/>
                <a:cs typeface="+mn-cs"/>
              </a:rPr>
              <a:t>presenting as cerebellar ataxia and generalized cognitive impairment with positive anti-glutamate receptor antibodies, Neurology and Clinical Neuroscience, 2016; 4: 239-242.</a:t>
            </a:r>
            <a:r>
              <a:rPr kumimoji="1" lang="nl-NL" altLang="ja-JP" sz="1400" b="0" i="0" u="none" strike="noStrike" kern="1200" cap="none" spc="0" normalizeH="0" baseline="0" noProof="0" dirty="0">
                <a:ln>
                  <a:noFill/>
                </a:ln>
                <a:solidFill>
                  <a:srgbClr val="0000FF"/>
                </a:solidFill>
                <a:effectLst/>
                <a:uLnTx/>
                <a:uFillTx/>
                <a:latin typeface="Arial" panose="020B0604020202020204" pitchFamily="34" charset="0"/>
                <a:ea typeface="ＭＳ Ｐゴシック"/>
                <a:cs typeface="Arial" panose="020B0604020202020204" pitchFamily="34" charset="0"/>
              </a:rPr>
              <a:t> ELISA &amp; CBA(-)</a:t>
            </a:r>
            <a:endParaRPr kumimoji="1" lang="en-US" altLang="ja-JP" sz="1400" b="0" i="0" u="none" strike="noStrike" kern="1200" cap="none" spc="0" normalizeH="0" baseline="0" noProof="0" dirty="0">
              <a:ln>
                <a:noFill/>
              </a:ln>
              <a:solidFill>
                <a:srgbClr val="3333FF"/>
              </a:solidFill>
              <a:effectLst/>
              <a:uLnTx/>
              <a:uFillTx/>
              <a:latin typeface="Arial" panose="020B0604020202020204" pitchFamily="34" charset="0"/>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1" lang="nl-NL"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
        <p:nvSpPr>
          <p:cNvPr id="2" name="テキスト ボックス 1">
            <a:extLst>
              <a:ext uri="{FF2B5EF4-FFF2-40B4-BE49-F238E27FC236}">
                <a16:creationId xmlns:a16="http://schemas.microsoft.com/office/drawing/2014/main" id="{A52E6B4F-419A-70C2-5068-012F7A714AE7}"/>
              </a:ext>
            </a:extLst>
          </p:cNvPr>
          <p:cNvSpPr txBox="1"/>
          <p:nvPr/>
        </p:nvSpPr>
        <p:spPr>
          <a:xfrm>
            <a:off x="323528" y="188640"/>
            <a:ext cx="4865499"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Encephalopathy other than acute encephalitis</a:t>
            </a:r>
            <a:endParaRPr kumimoji="1" lang="ja-JP"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
        <p:nvSpPr>
          <p:cNvPr id="5" name="テキスト ボックス 4">
            <a:extLst>
              <a:ext uri="{FF2B5EF4-FFF2-40B4-BE49-F238E27FC236}">
                <a16:creationId xmlns:a16="http://schemas.microsoft.com/office/drawing/2014/main" id="{F3432614-BEF8-441E-0BAC-AEA22B554C69}"/>
              </a:ext>
            </a:extLst>
          </p:cNvPr>
          <p:cNvSpPr txBox="1"/>
          <p:nvPr/>
        </p:nvSpPr>
        <p:spPr>
          <a:xfrm>
            <a:off x="7972830" y="188640"/>
            <a:ext cx="813043"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20250428</a:t>
            </a:r>
            <a:endParaRPr kumimoji="1" lang="ja-JP" alt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1676217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08EEB67E-CC99-9752-3F5F-922D15D74772}"/>
              </a:ext>
            </a:extLst>
          </p:cNvPr>
          <p:cNvSpPr txBox="1"/>
          <p:nvPr/>
        </p:nvSpPr>
        <p:spPr>
          <a:xfrm>
            <a:off x="251520" y="797510"/>
            <a:ext cx="8424936" cy="4185761"/>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nl-NL"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Yoshihiro Taura, Yukitoshi Takahashi Y, et al., </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Successful surgical intervention for atypical </a:t>
            </a:r>
            <a:r>
              <a:rPr kumimoji="1" lang="en-US" altLang="ja-JP" sz="14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Rasmussen encephalitis </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with delayed-onset seizures: a case report</a:t>
            </a:r>
            <a:r>
              <a:rPr kumimoji="1" lang="nl-NL"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No To </a:t>
            </a:r>
            <a:r>
              <a:rPr kumimoji="1" lang="en-US" altLang="ja-JP" sz="1400" b="0" i="0" u="none" strike="noStrike" kern="1200" cap="none" spc="0" normalizeH="0" baseline="0" noProof="0" dirty="0" err="1">
                <a:ln>
                  <a:noFill/>
                </a:ln>
                <a:solidFill>
                  <a:prstClr val="black"/>
                </a:solidFill>
                <a:effectLst/>
                <a:uLnTx/>
                <a:uFillTx/>
                <a:latin typeface="Arial" panose="020B0604020202020204" pitchFamily="34" charset="0"/>
                <a:ea typeface="ＭＳ Ｐゴシック"/>
                <a:cs typeface="Arial" panose="020B0604020202020204" pitchFamily="34" charset="0"/>
              </a:rPr>
              <a:t>Hattatsu</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2024; 56:125-9. </a:t>
            </a:r>
            <a:r>
              <a:rPr kumimoji="1" lang="nl-NL" altLang="ja-JP" sz="1400" b="0" i="0" u="none" strike="noStrike" kern="1200" cap="none" spc="0" normalizeH="0" baseline="0" noProof="0" dirty="0">
                <a:ln>
                  <a:noFill/>
                </a:ln>
                <a:solidFill>
                  <a:srgbClr val="0000FF"/>
                </a:solidFill>
                <a:effectLst/>
                <a:uLnTx/>
                <a:uFillTx/>
                <a:latin typeface="Arial" panose="020B0604020202020204" pitchFamily="34" charset="0"/>
                <a:ea typeface="ＭＳ Ｐゴシック"/>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nl-NL"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Masataka Fukuoka, Yukitoshi Takahashi, et al., </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A case of focal cortical dysplasia type </a:t>
            </a:r>
            <a:r>
              <a:rPr kumimoji="1" lang="en-US" altLang="ja-JP" sz="1400" b="0" i="0" u="none" strike="noStrike" kern="1200" cap="none" spc="0" normalizeH="0" baseline="0" noProof="0" dirty="0" err="1">
                <a:ln>
                  <a:noFill/>
                </a:ln>
                <a:solidFill>
                  <a:prstClr val="black"/>
                </a:solidFill>
                <a:effectLst/>
                <a:uLnTx/>
                <a:uFillTx/>
                <a:latin typeface="Arial" panose="020B0604020202020204" pitchFamily="34" charset="0"/>
                <a:ea typeface="ＭＳ Ｐゴシック"/>
                <a:cs typeface="Arial" panose="020B0604020202020204" pitchFamily="34" charset="0"/>
              </a:rPr>
              <a:t>IIa</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with pathologically suspected bilateral </a:t>
            </a:r>
            <a:r>
              <a:rPr kumimoji="1" lang="en-US" altLang="ja-JP" sz="14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Rasmussen syndrome</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a:t>
            </a:r>
            <a:r>
              <a:rPr kumimoji="1" lang="nl-NL"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Brain &amp; Development 2022;44:401-404. </a:t>
            </a:r>
            <a:r>
              <a:rPr kumimoji="1" lang="nl-NL" altLang="ja-JP" sz="1400" b="0" i="0" u="none" strike="noStrike" kern="1200" cap="none" spc="0" normalizeH="0" baseline="0" noProof="0" dirty="0">
                <a:ln>
                  <a:noFill/>
                </a:ln>
                <a:solidFill>
                  <a:srgbClr val="0000FF"/>
                </a:solidFill>
                <a:effectLst/>
                <a:uLnTx/>
                <a:uFillTx/>
                <a:latin typeface="Arial" panose="020B0604020202020204" pitchFamily="34" charset="0"/>
                <a:ea typeface="ＭＳ Ｐゴシック"/>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nl-NL"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Takao Komatsubara, Yukitoshi Takahashi, et al., absebce of epileptic seizure onset in </a:t>
            </a:r>
            <a:r>
              <a:rPr kumimoji="1" lang="nl-NL" altLang="ja-JP" sz="14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Rasmussen encephalitis</a:t>
            </a:r>
            <a:r>
              <a:rPr kumimoji="1" lang="nl-NL"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a case report, </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No To </a:t>
            </a:r>
            <a:r>
              <a:rPr kumimoji="1" lang="en-US" altLang="ja-JP" sz="1400" b="0" i="0" u="none" strike="noStrike" kern="1200" cap="none" spc="0" normalizeH="0" baseline="0" noProof="0" dirty="0" err="1">
                <a:ln>
                  <a:noFill/>
                </a:ln>
                <a:solidFill>
                  <a:prstClr val="black"/>
                </a:solidFill>
                <a:effectLst/>
                <a:uLnTx/>
                <a:uFillTx/>
                <a:latin typeface="Arial" panose="020B0604020202020204" pitchFamily="34" charset="0"/>
                <a:ea typeface="ＭＳ Ｐゴシック"/>
                <a:cs typeface="Arial" panose="020B0604020202020204" pitchFamily="34" charset="0"/>
              </a:rPr>
              <a:t>Hattatsu</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2019; 51:254-9. </a:t>
            </a:r>
            <a:r>
              <a:rPr kumimoji="1" lang="en-US" altLang="ja-JP" sz="1400" b="0" i="0" u="none" strike="noStrike" kern="1200" cap="none" spc="0" normalizeH="0" baseline="0" noProof="0" dirty="0">
                <a:ln>
                  <a:noFill/>
                </a:ln>
                <a:solidFill>
                  <a:srgbClr val="0000FF"/>
                </a:solidFill>
                <a:effectLst/>
                <a:uLnTx/>
                <a:uFillTx/>
                <a:latin typeface="Arial" panose="020B0604020202020204" pitchFamily="34" charset="0"/>
                <a:ea typeface="ＭＳ Ｐゴシック"/>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Tetsuya Miyagi, Yukitoshi Takahashi, et al., A Case of Adult―onset </a:t>
            </a:r>
            <a:r>
              <a:rPr kumimoji="1" lang="en-US" altLang="ja-JP" sz="14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Rasmussen Syndrome</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with Intractable Aphasic Seizures, </a:t>
            </a:r>
            <a:r>
              <a:rPr kumimoji="1" lang="da-DK"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J. Jpn. Epil. Soc. 2015; 32: 556―563. </a:t>
            </a:r>
            <a:r>
              <a:rPr kumimoji="1" lang="da-DK" altLang="ja-JP" sz="1400" b="0" i="0" u="none" strike="noStrike" kern="1200" cap="none" spc="0" normalizeH="0" baseline="0" noProof="0" dirty="0">
                <a:ln>
                  <a:noFill/>
                </a:ln>
                <a:solidFill>
                  <a:srgbClr val="0000FF"/>
                </a:solidFill>
                <a:effectLst/>
                <a:uLnTx/>
                <a:uFillTx/>
                <a:latin typeface="Arial" panose="020B0604020202020204" pitchFamily="34" charset="0"/>
                <a:ea typeface="ＭＳ Ｐゴシック"/>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Yasuko </a:t>
            </a:r>
            <a:r>
              <a:rPr kumimoji="1" lang="en-US" altLang="ja-JP" sz="1400" b="0" i="0" u="none" strike="noStrike" kern="1200" cap="none" spc="0" normalizeH="0" baseline="0" noProof="0" dirty="0" err="1">
                <a:ln>
                  <a:noFill/>
                </a:ln>
                <a:solidFill>
                  <a:prstClr val="black"/>
                </a:solidFill>
                <a:effectLst/>
                <a:uLnTx/>
                <a:uFillTx/>
                <a:latin typeface="Arial" panose="020B0604020202020204" pitchFamily="34" charset="0"/>
                <a:ea typeface="ＭＳ Ｐゴシック"/>
                <a:cs typeface="Arial" panose="020B0604020202020204" pitchFamily="34" charset="0"/>
              </a:rPr>
              <a:t>Kuroha</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Yukitoshi Takahashi, et al., Adult-onset </a:t>
            </a:r>
            <a:r>
              <a:rPr kumimoji="1" lang="en-US" altLang="ja-JP" sz="14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Rasmussen’s encephalitis </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with high titer of anti N-methyl-D aspartate type glutamate receptor subunits antibody in serum and cerebrospinal fluid: Effect of high-dose intravenous methylprednisolone pulse therapy implemented eleven years after onset, Neurological Therapeutics, 2017;34:543-546. </a:t>
            </a:r>
            <a:r>
              <a:rPr kumimoji="1" lang="en-US" altLang="ja-JP" sz="1400" b="0" i="0" u="none" strike="noStrike" kern="1200" cap="none" spc="0" normalizeH="0" baseline="0" noProof="0" dirty="0">
                <a:ln>
                  <a:noFill/>
                </a:ln>
                <a:solidFill>
                  <a:srgbClr val="0000FF"/>
                </a:solidFill>
                <a:effectLst/>
                <a:uLnTx/>
                <a:uFillTx/>
                <a:latin typeface="Arial" panose="020B0604020202020204" pitchFamily="34" charset="0"/>
                <a:ea typeface="ＭＳ Ｐゴシック"/>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400" b="0" i="0" u="none" strike="noStrike" kern="1200" cap="none" spc="0" normalizeH="0" baseline="0" noProof="0" dirty="0" err="1">
                <a:ln>
                  <a:noFill/>
                </a:ln>
                <a:solidFill>
                  <a:prstClr val="black"/>
                </a:solidFill>
                <a:effectLst/>
                <a:uLnTx/>
                <a:uFillTx/>
                <a:latin typeface="Arial" panose="020B0604020202020204" pitchFamily="34" charset="0"/>
                <a:ea typeface="ＭＳ Ｐゴシック"/>
                <a:cs typeface="Arial" panose="020B0604020202020204" pitchFamily="34" charset="0"/>
              </a:rPr>
              <a:t>Tetsuhiro</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Fukuyama, Yukitoshi Takahashi, et al., Semi-quantitative analyses of antibodies to N-methyl-D-aspartate type glutamate receptor subunits (GluN2B &amp; GluN1) in the clinical course of </a:t>
            </a:r>
            <a:r>
              <a:rPr kumimoji="1" lang="en-US" altLang="ja-JP" sz="1400" b="0" i="0" u="none" strike="noStrike" kern="1200" cap="none" spc="0" normalizeH="0" baseline="0" noProof="0" dirty="0">
                <a:ln>
                  <a:noFill/>
                </a:ln>
                <a:solidFill>
                  <a:srgbClr val="FF00FF"/>
                </a:solidFill>
                <a:effectLst/>
                <a:uLnTx/>
                <a:uFillTx/>
                <a:latin typeface="Arial" panose="020B0604020202020204" pitchFamily="34" charset="0"/>
                <a:ea typeface="ＭＳ Ｐゴシック"/>
                <a:cs typeface="Arial" panose="020B0604020202020204" pitchFamily="34" charset="0"/>
              </a:rPr>
              <a:t>Rasmussen syndrome</a:t>
            </a:r>
            <a:r>
              <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 Epilepsy Research, 2015; 113: 34-43. </a:t>
            </a:r>
            <a:r>
              <a:rPr kumimoji="1" lang="en-US" altLang="ja-JP" sz="1400" b="0" i="0" u="none" strike="noStrike" kern="1200" cap="none" spc="0" normalizeH="0" baseline="0" noProof="0" dirty="0">
                <a:ln>
                  <a:noFill/>
                </a:ln>
                <a:solidFill>
                  <a:srgbClr val="0000FF"/>
                </a:solidFill>
                <a:effectLst/>
                <a:uLnTx/>
                <a:uFillTx/>
                <a:latin typeface="Arial" panose="020B0604020202020204" pitchFamily="34" charset="0"/>
                <a:ea typeface="ＭＳ Ｐゴシック"/>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4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高橋幸利、他、</a:t>
            </a:r>
            <a:r>
              <a:rPr kumimoji="1" lang="ja-JP" altLang="en-US" sz="14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ラスムッセン脳炎</a:t>
            </a:r>
            <a:r>
              <a:rPr kumimoji="1" lang="ja-JP" altLang="en-US" sz="14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と非ヘルペス性急性辺縁系脳炎、臨床神経学、</a:t>
            </a:r>
            <a:r>
              <a:rPr kumimoji="1" lang="en-US" altLang="ja-JP" sz="14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2008; 48: 163-172.</a:t>
            </a:r>
            <a:r>
              <a:rPr kumimoji="1" lang="ja-JP" altLang="en-US" sz="14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4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IB</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
        <p:nvSpPr>
          <p:cNvPr id="3" name="テキスト ボックス 2">
            <a:extLst>
              <a:ext uri="{FF2B5EF4-FFF2-40B4-BE49-F238E27FC236}">
                <a16:creationId xmlns:a16="http://schemas.microsoft.com/office/drawing/2014/main" id="{A9C599CE-4FFE-3E1F-89B0-4517732BAE92}"/>
              </a:ext>
            </a:extLst>
          </p:cNvPr>
          <p:cNvSpPr txBox="1"/>
          <p:nvPr/>
        </p:nvSpPr>
        <p:spPr>
          <a:xfrm>
            <a:off x="467544" y="260648"/>
            <a:ext cx="248016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Rasmussen syndrome</a:t>
            </a:r>
            <a:endParaRPr kumimoji="1" lang="ja-JP"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
        <p:nvSpPr>
          <p:cNvPr id="5" name="テキスト ボックス 4">
            <a:extLst>
              <a:ext uri="{FF2B5EF4-FFF2-40B4-BE49-F238E27FC236}">
                <a16:creationId xmlns:a16="http://schemas.microsoft.com/office/drawing/2014/main" id="{C75E17D4-666E-6071-2A66-4BB2E2B990F2}"/>
              </a:ext>
            </a:extLst>
          </p:cNvPr>
          <p:cNvSpPr txBox="1"/>
          <p:nvPr/>
        </p:nvSpPr>
        <p:spPr>
          <a:xfrm>
            <a:off x="7972830" y="188640"/>
            <a:ext cx="813043"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20250428</a:t>
            </a:r>
            <a:endParaRPr kumimoji="1" lang="ja-JP" alt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1822627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EEF7BBD9-93B4-0641-2100-5CFBE2C26946}"/>
              </a:ext>
            </a:extLst>
          </p:cNvPr>
          <p:cNvSpPr txBox="1"/>
          <p:nvPr/>
        </p:nvSpPr>
        <p:spPr>
          <a:xfrm>
            <a:off x="251520" y="620688"/>
            <a:ext cx="8712968" cy="5262979"/>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mn-cs"/>
              </a:rPr>
              <a:t>野々山葉月、高橋幸利、他、</a:t>
            </a:r>
            <a:r>
              <a:rPr kumimoji="1" lang="ja-JP" altLang="en-US" sz="1200" b="0" i="0" u="none" strike="noStrike" kern="1200" cap="none" spc="0" normalizeH="0" baseline="0" noProof="0" dirty="0">
                <a:ln>
                  <a:noFill/>
                </a:ln>
                <a:solidFill>
                  <a:srgbClr val="FF00FF"/>
                </a:solidFill>
                <a:effectLst/>
                <a:uLnTx/>
                <a:uFillTx/>
                <a:latin typeface="ＭＳ Ｐゴシック"/>
                <a:ea typeface="ＭＳ Ｐゴシック"/>
                <a:cs typeface="+mn-cs"/>
              </a:rPr>
              <a:t>小児期発症自己免疫性介在性脳炎後てんかん</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mn-cs"/>
              </a:rPr>
              <a:t>における抗てんかん薬の有用性の検討、てんかん研究、</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mn-cs"/>
              </a:rPr>
              <a:t>2022</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mn-cs"/>
              </a:rPr>
              <a:t>；</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mn-cs"/>
              </a:rPr>
              <a:t>40</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mn-cs"/>
              </a:rPr>
              <a:t>：</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mn-cs"/>
              </a:rPr>
              <a:t>2-9.</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mn-cs"/>
              </a:rPr>
              <a:t>　</a:t>
            </a:r>
            <a:r>
              <a:rPr kumimoji="1" lang="en-US" altLang="ja-JP" sz="1200" b="0" i="0" u="none" strike="noStrike" kern="1200" cap="none" spc="0" normalizeH="0" baseline="0" noProof="0" dirty="0">
                <a:ln>
                  <a:noFill/>
                </a:ln>
                <a:solidFill>
                  <a:srgbClr val="3333FF"/>
                </a:solidFill>
                <a:effectLst/>
                <a:uLnTx/>
                <a:uFillTx/>
                <a:latin typeface="ＭＳ Ｐゴシック"/>
                <a:ea typeface="ＭＳ Ｐゴシック"/>
                <a:cs typeface="+mn-cs"/>
              </a:rPr>
              <a:t>ELISA+CBA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nl-NL"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Kimizu T, Takahashi Y, et al., Methylprednisolone pulse therapy in 31 patients with </a:t>
            </a:r>
            <a:r>
              <a:rPr kumimoji="1" lang="nl-NL" altLang="ja-JP" sz="12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refractory epilepsy</a:t>
            </a:r>
            <a:r>
              <a:rPr kumimoji="1" lang="nl-NL"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 single-center retrospective analysis. Epilepsy Behav. 2020 Aug;109:107116. </a:t>
            </a:r>
            <a:r>
              <a:rPr kumimoji="1" lang="nl-NL" altLang="ja-JP" sz="12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ELISA-N2B</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Go Taniguchi, Yukitoshi Takahashi, et al., Improvement in </a:t>
            </a:r>
            <a:r>
              <a:rPr kumimoji="1" lang="en-US" altLang="ja-JP" sz="12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anti-N-methyl-D-aspartate receptor antibody-mediated temporal lobe epilepsy</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with amygdala enlargement without immunotherapy, Epilepsy &amp; Behavior Case Reports 2018;10:96–98. </a:t>
            </a:r>
            <a:r>
              <a:rPr kumimoji="1" lang="en-US" altLang="ja-JP" sz="12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CBA+ELISA.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nl-NL" altLang="ja-JP" sz="1200" b="0" i="0" u="none" strike="noStrike" kern="1200" cap="none" spc="0" normalizeH="0" baseline="0" noProof="0" dirty="0">
                <a:ln>
                  <a:noFill/>
                </a:ln>
                <a:solidFill>
                  <a:prstClr val="black"/>
                </a:solidFill>
                <a:effectLst/>
                <a:uLnTx/>
                <a:uFillTx/>
                <a:latin typeface="ＭＳ Ｐゴシック"/>
                <a:ea typeface="ＭＳ Ｐゴシック"/>
                <a:cs typeface="+mn-cs"/>
              </a:rPr>
              <a:t>Tohru Okanishi, Yukitoshi Takahashi, et al., </a:t>
            </a:r>
            <a:r>
              <a:rPr kumimoji="1" lang="nl-NL" altLang="ja-JP" sz="1200" b="0" i="0" u="none" strike="noStrike" kern="1200" cap="none" spc="0" normalizeH="0" baseline="0" noProof="0" dirty="0">
                <a:ln>
                  <a:noFill/>
                </a:ln>
                <a:solidFill>
                  <a:srgbClr val="FF00FF"/>
                </a:solidFill>
                <a:effectLst/>
                <a:uLnTx/>
                <a:uFillTx/>
                <a:latin typeface="ＭＳ Ｐゴシック"/>
                <a:ea typeface="ＭＳ Ｐゴシック"/>
                <a:cs typeface="+mn-cs"/>
              </a:rPr>
              <a:t>Epileptic spasms </a:t>
            </a:r>
            <a:r>
              <a:rPr kumimoji="1" lang="nl-NL" altLang="ja-JP" sz="1200" b="0" i="0" u="none" strike="noStrike" kern="1200" cap="none" spc="0" normalizeH="0" baseline="0" noProof="0" dirty="0">
                <a:ln>
                  <a:noFill/>
                </a:ln>
                <a:solidFill>
                  <a:prstClr val="black"/>
                </a:solidFill>
                <a:effectLst/>
                <a:uLnTx/>
                <a:uFillTx/>
                <a:latin typeface="ＭＳ Ｐゴシック"/>
                <a:ea typeface="ＭＳ Ｐゴシック"/>
                <a:cs typeface="+mn-cs"/>
              </a:rPr>
              <a:t>secondary to acute cerebral and cerebellar encephalitis, Brain &amp; Development, 2018; 40: 218-221. </a:t>
            </a:r>
            <a:r>
              <a:rPr kumimoji="1" lang="nl-NL" altLang="ja-JP" sz="1200" b="0" i="0" u="none" strike="noStrike" kern="1200" cap="none" spc="0" normalizeH="0" baseline="0" noProof="0" dirty="0">
                <a:ln>
                  <a:noFill/>
                </a:ln>
                <a:solidFill>
                  <a:srgbClr val="3333FF"/>
                </a:solidFill>
                <a:effectLst/>
                <a:uLnTx/>
                <a:uFillTx/>
                <a:latin typeface="ＭＳ Ｐゴシック"/>
                <a:ea typeface="ＭＳ Ｐゴシック"/>
                <a:cs typeface="+mn-cs"/>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高橋幸利、他、</a:t>
            </a:r>
            <a:r>
              <a:rPr kumimoji="1" lang="ja-JP" altLang="en-US" sz="12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脳炎後てんかん</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の病態・治療、臨床精神薬理、</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2018</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21</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741-749.</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2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ELISA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200" b="0" i="0" u="none" strike="noStrike" kern="1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Ryuki Matsuura, Yukitoshi Takahashi, et al., </a:t>
            </a:r>
            <a:r>
              <a:rPr kumimoji="1" lang="en-US" altLang="ja-JP" sz="1200" b="0" i="0" u="none" strike="noStrike" kern="1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Epilepsy with myoclonic atonic seizures and chronic cerebellar symptoms</a:t>
            </a:r>
            <a:r>
              <a:rPr kumimoji="1" lang="en-US" altLang="ja-JP" sz="1200" b="0" i="0" u="none" strike="noStrike" kern="1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associated with antibodies against glutamate receptors N2B and D2 in serum and cerebrospinal fluid, Epileptic disorders, 2017; 19(1): 94-8. </a:t>
            </a:r>
            <a:r>
              <a:rPr kumimoji="1" lang="en-US" altLang="ja-JP" sz="1200" b="0" i="0" u="none" strike="noStrike" kern="1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ELISA;CBA-sera+</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en-US" altLang="ja-JP" sz="1200" b="0" i="0" u="none" strike="noStrike" kern="100" cap="none" spc="0" normalizeH="0" baseline="0" noProof="0" dirty="0">
                <a:ln>
                  <a:noFill/>
                </a:ln>
                <a:solidFill>
                  <a:srgbClr val="000000"/>
                </a:solidFill>
                <a:effectLst/>
                <a:uLnTx/>
                <a:uFillTx/>
                <a:latin typeface="ＭＳ Ｐゴシック"/>
                <a:ea typeface="ＭＳ Ｐゴシック"/>
                <a:cs typeface="Arial" panose="020B0604020202020204" pitchFamily="34" charset="0"/>
              </a:rPr>
              <a:t>Tatsuo Mori, Yukitoshi Takahashi, et al., Antibodies against peptides of NMDA-type </a:t>
            </a:r>
            <a:r>
              <a:rPr kumimoji="1" lang="en-US" altLang="ja-JP" sz="1200" b="0" i="0" u="none" strike="noStrike" kern="100" cap="none" spc="0" normalizeH="0" baseline="0" noProof="0" dirty="0" err="1">
                <a:ln>
                  <a:noFill/>
                </a:ln>
                <a:solidFill>
                  <a:srgbClr val="000000"/>
                </a:solidFill>
                <a:effectLst/>
                <a:uLnTx/>
                <a:uFillTx/>
                <a:latin typeface="ＭＳ Ｐゴシック"/>
                <a:ea typeface="ＭＳ Ｐゴシック"/>
                <a:cs typeface="Arial" panose="020B0604020202020204" pitchFamily="34" charset="0"/>
              </a:rPr>
              <a:t>GluR</a:t>
            </a:r>
            <a:r>
              <a:rPr kumimoji="1" lang="en-US" altLang="ja-JP" sz="1200" b="0" i="0" u="none" strike="noStrike" kern="100" cap="none" spc="0" normalizeH="0" baseline="0" noProof="0" dirty="0">
                <a:ln>
                  <a:noFill/>
                </a:ln>
                <a:solidFill>
                  <a:srgbClr val="000000"/>
                </a:solidFill>
                <a:effectLst/>
                <a:uLnTx/>
                <a:uFillTx/>
                <a:latin typeface="ＭＳ Ｐゴシック"/>
                <a:ea typeface="ＭＳ Ｐゴシック"/>
                <a:cs typeface="Arial" panose="020B0604020202020204" pitchFamily="34" charset="0"/>
              </a:rPr>
              <a:t> in cerebrospinal fluid of </a:t>
            </a:r>
            <a:r>
              <a:rPr kumimoji="1" lang="en-US" altLang="ja-JP" sz="1200" b="0" i="0" u="none" strike="noStrike" kern="1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patients with epileptic spasms</a:t>
            </a:r>
            <a:r>
              <a:rPr kumimoji="1" lang="en-US" altLang="ja-JP" sz="1200" b="0" i="0" u="none" strike="noStrike" kern="100" cap="none" spc="0" normalizeH="0" baseline="0" noProof="0" dirty="0">
                <a:ln>
                  <a:noFill/>
                </a:ln>
                <a:solidFill>
                  <a:srgbClr val="000000"/>
                </a:solidFill>
                <a:effectLst/>
                <a:uLnTx/>
                <a:uFillTx/>
                <a:latin typeface="ＭＳ Ｐゴシック"/>
                <a:ea typeface="ＭＳ Ｐゴシック"/>
                <a:cs typeface="Arial" panose="020B0604020202020204" pitchFamily="34" charset="0"/>
              </a:rPr>
              <a:t>, European Journal of </a:t>
            </a:r>
            <a:r>
              <a:rPr kumimoji="1" lang="en-US" altLang="ja-JP" sz="1200" b="0" i="0" u="none" strike="noStrike" kern="100" cap="none" spc="0" normalizeH="0" baseline="0" noProof="0" dirty="0" err="1">
                <a:ln>
                  <a:noFill/>
                </a:ln>
                <a:solidFill>
                  <a:srgbClr val="000000"/>
                </a:solidFill>
                <a:effectLst/>
                <a:uLnTx/>
                <a:uFillTx/>
                <a:latin typeface="ＭＳ Ｐゴシック"/>
                <a:ea typeface="ＭＳ Ｐゴシック"/>
                <a:cs typeface="Arial" panose="020B0604020202020204" pitchFamily="34" charset="0"/>
              </a:rPr>
              <a:t>Paediatric</a:t>
            </a:r>
            <a:r>
              <a:rPr kumimoji="1" lang="en-US" altLang="ja-JP" sz="1200" b="0" i="0" u="none" strike="noStrike" kern="100" cap="none" spc="0" normalizeH="0" baseline="0" noProof="0" dirty="0">
                <a:ln>
                  <a:noFill/>
                </a:ln>
                <a:solidFill>
                  <a:srgbClr val="000000"/>
                </a:solidFill>
                <a:effectLst/>
                <a:uLnTx/>
                <a:uFillTx/>
                <a:latin typeface="ＭＳ Ｐゴシック"/>
                <a:ea typeface="ＭＳ Ｐゴシック"/>
                <a:cs typeface="Arial" panose="020B0604020202020204" pitchFamily="34" charset="0"/>
              </a:rPr>
              <a:t> Neurology, 2016; 20: 865-873. </a:t>
            </a:r>
            <a:r>
              <a:rPr kumimoji="1" lang="en-US" altLang="ja-JP" sz="1200" b="0" i="0" u="none" strike="noStrike" kern="1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ELISA</a:t>
            </a:r>
            <a:endParaRPr kumimoji="1" lang="ja-JP" altLang="ja-JP" sz="1200" b="0" i="0" u="none" strike="noStrike" kern="1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元木崇裕、高橋幸利、他、免疫グロブリン治療が奏功した</a:t>
            </a:r>
            <a:r>
              <a:rPr kumimoji="1" lang="ja-JP" altLang="en-US" sz="12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てんかん性脳症</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例、脳と発達、</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2016</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48</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4</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277-281.</a:t>
            </a:r>
            <a:r>
              <a:rPr kumimoji="1" lang="en-US" altLang="ja-JP" sz="12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ELISA</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。退行改善</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中村仁、高橋幸利、他、成人発症</a:t>
            </a:r>
            <a:r>
              <a:rPr kumimoji="1" lang="nl-NL" altLang="ja-JP" sz="12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hemiconvulsion-hemiplegia-epilepsy</a:t>
            </a:r>
            <a:r>
              <a:rPr kumimoji="1" lang="ja-JP" altLang="en-US" sz="12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症候群</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と抗</a:t>
            </a:r>
            <a:r>
              <a:rPr kumimoji="1" lang="nl-NL"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GluN2B</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抗体、神経内科、</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2015;83(3):268. </a:t>
            </a:r>
            <a:r>
              <a:rPr kumimoji="1" lang="en-US" altLang="ja-JP" sz="1200" b="0" i="0" u="none" strike="noStrike" kern="1200" cap="none" spc="0" normalizeH="0" baseline="0" noProof="0" dirty="0">
                <a:ln>
                  <a:noFill/>
                </a:ln>
                <a:solidFill>
                  <a:srgbClr val="3333FF"/>
                </a:solidFill>
                <a:effectLst/>
                <a:uLnTx/>
                <a:uFillTx/>
                <a:latin typeface="ＭＳ Ｐゴシック"/>
                <a:ea typeface="ＭＳ Ｐゴシック"/>
                <a:cs typeface="Arial" panose="020B0604020202020204" pitchFamily="34" charset="0"/>
              </a:rPr>
              <a:t>ELISA-N2B</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mn-cs"/>
              </a:rPr>
              <a:t>高橋幸利、山口解冬、</a:t>
            </a:r>
            <a:r>
              <a:rPr kumimoji="1" lang="ja-JP" altLang="en-US" sz="1200" b="0" i="0" u="none" strike="noStrike" kern="1200" cap="none" spc="0" normalizeH="0" baseline="0" noProof="0" dirty="0">
                <a:ln>
                  <a:noFill/>
                </a:ln>
                <a:solidFill>
                  <a:srgbClr val="FF00FF"/>
                </a:solidFill>
                <a:effectLst/>
                <a:uLnTx/>
                <a:uFillTx/>
                <a:latin typeface="ＭＳ Ｐゴシック"/>
                <a:ea typeface="ＭＳ Ｐゴシック"/>
                <a:cs typeface="+mn-cs"/>
              </a:rPr>
              <a:t>難治性てんかん</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mn-cs"/>
              </a:rPr>
              <a:t>の病態を探る</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mn-cs"/>
              </a:rPr>
              <a:t>-</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mn-cs"/>
              </a:rPr>
              <a:t>脳炎後てんかんと免疫、脳と発達、</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mn-cs"/>
              </a:rPr>
              <a:t>2014</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mn-cs"/>
              </a:rPr>
              <a:t>；</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mn-cs"/>
              </a:rPr>
              <a:t>46</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mn-cs"/>
              </a:rPr>
              <a:t>：</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mn-cs"/>
              </a:rPr>
              <a:t>195-201.</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mn-cs"/>
              </a:rPr>
              <a:t>　</a:t>
            </a:r>
            <a:r>
              <a:rPr kumimoji="1" lang="en-US" altLang="ja-JP" sz="1200" b="0" i="0" u="none" strike="noStrike" kern="1200" cap="none" spc="0" normalizeH="0" baseline="0" noProof="0" dirty="0">
                <a:ln>
                  <a:noFill/>
                </a:ln>
                <a:solidFill>
                  <a:srgbClr val="3333FF"/>
                </a:solidFill>
                <a:effectLst/>
                <a:uLnTx/>
                <a:uFillTx/>
                <a:latin typeface="ＭＳ Ｐゴシック"/>
                <a:ea typeface="ＭＳ Ｐゴシック"/>
                <a:cs typeface="+mn-cs"/>
              </a:rPr>
              <a:t>ELISA</a:t>
            </a:r>
            <a:endParaRPr kumimoji="1" lang="nl-NL" altLang="ja-JP" sz="1200" b="0" i="0" u="none" strike="noStrike" kern="1200" cap="none" spc="0" normalizeH="0" baseline="0" noProof="0" dirty="0">
              <a:ln>
                <a:noFill/>
              </a:ln>
              <a:solidFill>
                <a:srgbClr val="3333FF"/>
              </a:solidFill>
              <a:effectLst/>
              <a:uLnTx/>
              <a:uFillTx/>
              <a:latin typeface="ＭＳ Ｐゴシック"/>
              <a:ea typeface="ＭＳ Ｐゴシック"/>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ja-JP" sz="1200" b="0"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大江康子、高橋幸利、</a:t>
            </a:r>
            <a:r>
              <a:rPr kumimoji="1" lang="ja-JP" altLang="en-US" sz="1200" b="0"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他</a:t>
            </a:r>
            <a:r>
              <a:rPr kumimoji="1" lang="ja-JP" altLang="ja-JP" sz="1200" b="0"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、反復する視覚異常と頭痛で発症し、髄液抗</a:t>
            </a:r>
            <a:r>
              <a:rPr kumimoji="1" lang="en-US" altLang="ja-JP" sz="1200" b="0" i="0" u="none" strike="noStrike" kern="100" cap="none" spc="0" normalizeH="0" baseline="0" noProof="0" dirty="0" err="1">
                <a:ln>
                  <a:noFill/>
                </a:ln>
                <a:solidFill>
                  <a:srgbClr val="000000"/>
                </a:solidFill>
                <a:effectLst/>
                <a:uLnTx/>
                <a:uFillTx/>
                <a:latin typeface="ＭＳ Ｐゴシック"/>
                <a:ea typeface="ＭＳ Ｐゴシック"/>
                <a:cs typeface="Times New Roman" panose="02020603050405020304" pitchFamily="18" charset="0"/>
              </a:rPr>
              <a:t>GluR</a:t>
            </a:r>
            <a:r>
              <a:rPr kumimoji="1" lang="ja-JP" altLang="ja-JP" sz="1200" b="0"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ε</a:t>
            </a:r>
            <a:r>
              <a:rPr kumimoji="1" lang="en-US" altLang="ja-JP" sz="1200" b="0"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2</a:t>
            </a:r>
            <a:r>
              <a:rPr kumimoji="1" lang="ja-JP" altLang="ja-JP" sz="1200" b="0"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抗体を呈した</a:t>
            </a:r>
            <a:r>
              <a:rPr kumimoji="1" lang="ja-JP" altLang="ja-JP" sz="1200" b="0" i="0" u="none" strike="noStrike" kern="100" cap="none" spc="0" normalizeH="0" baseline="0" noProof="0" dirty="0">
                <a:ln>
                  <a:noFill/>
                </a:ln>
                <a:solidFill>
                  <a:srgbClr val="FF00FF"/>
                </a:solidFill>
                <a:effectLst/>
                <a:uLnTx/>
                <a:uFillTx/>
                <a:latin typeface="ＭＳ Ｐゴシック"/>
                <a:ea typeface="ＭＳ Ｐゴシック"/>
                <a:cs typeface="Times New Roman" panose="02020603050405020304" pitchFamily="18" charset="0"/>
              </a:rPr>
              <a:t>後頭葉てんかん</a:t>
            </a:r>
            <a:r>
              <a:rPr kumimoji="1" lang="ja-JP" altLang="ja-JP" sz="1200" b="0"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の１例、臨床神経学、</a:t>
            </a:r>
            <a:r>
              <a:rPr kumimoji="1" lang="en-US" altLang="ja-JP" sz="1200" b="0"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2011; 51(7): 505-509</a:t>
            </a:r>
            <a:r>
              <a:rPr kumimoji="1" lang="en-US" altLang="ja-JP" sz="1200" b="0" i="0" u="none" strike="noStrike" kern="100" cap="none" spc="0" normalizeH="0" baseline="0" noProof="0" dirty="0">
                <a:ln>
                  <a:noFill/>
                </a:ln>
                <a:solidFill>
                  <a:srgbClr val="0000FF"/>
                </a:solidFill>
                <a:effectLst/>
                <a:uLnTx/>
                <a:uFillTx/>
                <a:latin typeface="ＭＳ Ｐゴシック"/>
                <a:ea typeface="ＭＳ Ｐゴシック"/>
                <a:cs typeface="Times New Roman" panose="02020603050405020304" pitchFamily="18" charset="0"/>
              </a:rPr>
              <a:t>.IB</a:t>
            </a:r>
            <a:endParaRPr kumimoji="1" lang="ja-JP" altLang="ja-JP" sz="1200" b="0" i="0" u="none" strike="noStrike" kern="100" cap="none" spc="0" normalizeH="0" baseline="0" noProof="0" dirty="0">
              <a:ln>
                <a:noFill/>
              </a:ln>
              <a:solidFill>
                <a:srgbClr val="0000FF"/>
              </a:solidFill>
              <a:effectLst/>
              <a:uLnTx/>
              <a:uFillTx/>
              <a:latin typeface="ＭＳ Ｐゴシック"/>
              <a:ea typeface="ＭＳ Ｐゴシック"/>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ja-JP" sz="1200" b="0" i="0" u="none" strike="noStrike" kern="1200" cap="none" spc="0" normalizeH="0" baseline="0" noProof="0" dirty="0">
                <a:ln>
                  <a:noFill/>
                </a:ln>
                <a:solidFill>
                  <a:srgbClr val="000000"/>
                </a:solidFill>
                <a:effectLst/>
                <a:uLnTx/>
                <a:uFillTx/>
                <a:latin typeface="ＭＳ Ｐゴシック"/>
                <a:ea typeface="ＭＳ Ｐゴシック"/>
                <a:cs typeface="+mn-cs"/>
              </a:rPr>
              <a:t>高橋あんず、高橋幸利、</a:t>
            </a:r>
            <a:r>
              <a:rPr kumimoji="1"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mn-cs"/>
              </a:rPr>
              <a:t>他</a:t>
            </a:r>
            <a:r>
              <a:rPr kumimoji="1" lang="ja-JP" altLang="ja-JP" sz="1200" b="0" i="0" u="none" strike="noStrike" kern="1200" cap="none" spc="0" normalizeH="0" baseline="0" noProof="0" dirty="0">
                <a:ln>
                  <a:noFill/>
                </a:ln>
                <a:solidFill>
                  <a:srgbClr val="000000"/>
                </a:solidFill>
                <a:effectLst/>
                <a:uLnTx/>
                <a:uFillTx/>
                <a:latin typeface="ＭＳ Ｐゴシック"/>
                <a:ea typeface="ＭＳ Ｐゴシック"/>
                <a:cs typeface="+mn-cs"/>
              </a:rPr>
              <a:t>、グルタミン酸受容体ε２（</a:t>
            </a:r>
            <a:r>
              <a:rPr kumimoji="1" lang="en-US" altLang="ja-JP" sz="1200" b="0" i="0" u="none" strike="noStrike" kern="1200" cap="none" spc="0" normalizeH="0" baseline="0" noProof="0" dirty="0">
                <a:ln>
                  <a:noFill/>
                </a:ln>
                <a:solidFill>
                  <a:srgbClr val="000000"/>
                </a:solidFill>
                <a:effectLst/>
                <a:uLnTx/>
                <a:uFillTx/>
                <a:latin typeface="ＭＳ Ｐゴシック"/>
                <a:ea typeface="ＭＳ Ｐゴシック"/>
                <a:cs typeface="ＭＳ 明朝" panose="02020609040205080304" pitchFamily="17" charset="-128"/>
              </a:rPr>
              <a:t>GluR</a:t>
            </a:r>
            <a:r>
              <a:rPr kumimoji="1" lang="en-US" altLang="ja-JP" sz="1200" b="0" i="0" u="none" strike="noStrike" kern="1200" cap="none" spc="0" normalizeH="0" baseline="0" noProof="0" dirty="0">
                <a:ln>
                  <a:noFill/>
                </a:ln>
                <a:solidFill>
                  <a:srgbClr val="000000"/>
                </a:solidFill>
                <a:effectLst/>
                <a:uLnTx/>
                <a:uFillTx/>
                <a:latin typeface="ＭＳ Ｐゴシック"/>
                <a:ea typeface="ＭＳ Ｐゴシック"/>
                <a:cs typeface="ＭＳ 明朝" panose="02020609040205080304" pitchFamily="17" charset="-128"/>
                <a:sym typeface="Symbol" panose="05050102010706020507" pitchFamily="18" charset="2"/>
              </a:rPr>
              <a:t></a:t>
            </a:r>
            <a:r>
              <a:rPr kumimoji="1" lang="en-US" altLang="ja-JP" sz="1200" b="0" i="0" u="none" strike="noStrike" kern="1200" cap="none" spc="0" normalizeH="0" baseline="0" noProof="0" dirty="0">
                <a:ln>
                  <a:noFill/>
                </a:ln>
                <a:solidFill>
                  <a:srgbClr val="000000"/>
                </a:solidFill>
                <a:effectLst/>
                <a:uLnTx/>
                <a:uFillTx/>
                <a:latin typeface="ＭＳ Ｐゴシック"/>
                <a:ea typeface="ＭＳ Ｐゴシック"/>
                <a:cs typeface="ＭＳ 明朝" panose="02020609040205080304" pitchFamily="17" charset="-128"/>
              </a:rPr>
              <a:t>2</a:t>
            </a:r>
            <a:r>
              <a:rPr kumimoji="1" lang="ja-JP" altLang="ja-JP" sz="1200" b="0" i="0" u="none" strike="noStrike" kern="1200" cap="none" spc="0" normalizeH="0" baseline="0" noProof="0" dirty="0">
                <a:ln>
                  <a:noFill/>
                </a:ln>
                <a:solidFill>
                  <a:srgbClr val="000000"/>
                </a:solidFill>
                <a:effectLst/>
                <a:uLnTx/>
                <a:uFillTx/>
                <a:latin typeface="ＭＳ Ｐゴシック"/>
                <a:ea typeface="ＭＳ Ｐゴシック"/>
                <a:cs typeface="+mn-cs"/>
              </a:rPr>
              <a:t>）抗体陽性を示した</a:t>
            </a:r>
            <a:r>
              <a:rPr kumimoji="1" lang="ja-JP" altLang="ja-JP" sz="1200" b="0" i="0" u="none" strike="noStrike" kern="1200" cap="none" spc="0" normalizeH="0" baseline="0" noProof="0" dirty="0">
                <a:ln>
                  <a:noFill/>
                </a:ln>
                <a:solidFill>
                  <a:srgbClr val="FF00FF"/>
                </a:solidFill>
                <a:effectLst/>
                <a:uLnTx/>
                <a:uFillTx/>
                <a:latin typeface="ＭＳ Ｐゴシック"/>
                <a:ea typeface="ＭＳ Ｐゴシック"/>
                <a:cs typeface="+mn-cs"/>
              </a:rPr>
              <a:t>ミオクロニー失立発作てんかん</a:t>
            </a:r>
            <a:r>
              <a:rPr kumimoji="1" lang="ja-JP" altLang="ja-JP" sz="1200" b="0" i="0" u="none" strike="noStrike" kern="1200" cap="none" spc="0" normalizeH="0" baseline="0" noProof="0" dirty="0">
                <a:ln>
                  <a:noFill/>
                </a:ln>
                <a:solidFill>
                  <a:srgbClr val="000000"/>
                </a:solidFill>
                <a:effectLst/>
                <a:uLnTx/>
                <a:uFillTx/>
                <a:latin typeface="ＭＳ Ｐゴシック"/>
                <a:ea typeface="ＭＳ Ｐゴシック"/>
                <a:cs typeface="+mn-cs"/>
              </a:rPr>
              <a:t>の男児例、脳と発達、</a:t>
            </a:r>
            <a:r>
              <a:rPr kumimoji="1" lang="en-US" altLang="ja-JP" sz="1200" b="0" i="0" u="none" strike="noStrike" kern="1200" cap="none" spc="0" normalizeH="0" baseline="0" noProof="0" dirty="0">
                <a:ln>
                  <a:noFill/>
                </a:ln>
                <a:solidFill>
                  <a:srgbClr val="000000"/>
                </a:solidFill>
                <a:effectLst/>
                <a:uLnTx/>
                <a:uFillTx/>
                <a:latin typeface="ＭＳ Ｐゴシック"/>
                <a:ea typeface="ＭＳ Ｐゴシック"/>
                <a:cs typeface="+mn-cs"/>
              </a:rPr>
              <a:t>2008; 40: 38-41.</a:t>
            </a:r>
            <a:r>
              <a:rPr kumimoji="1" lang="ja-JP" altLang="en-US" sz="1200" b="0" i="0" u="none" strike="noStrike" kern="1200" cap="none" spc="0" normalizeH="0" baseline="0" noProof="0" dirty="0">
                <a:ln>
                  <a:noFill/>
                </a:ln>
                <a:solidFill>
                  <a:srgbClr val="000000"/>
                </a:solidFill>
                <a:effectLst/>
                <a:uLnTx/>
                <a:uFillTx/>
                <a:latin typeface="ＭＳ Ｐゴシック"/>
                <a:ea typeface="ＭＳ Ｐゴシック"/>
                <a:cs typeface="+mn-cs"/>
              </a:rPr>
              <a:t>　</a:t>
            </a:r>
            <a:r>
              <a:rPr kumimoji="1" lang="en-US" altLang="ja-JP" sz="1200" b="0" i="0" u="none" strike="noStrike" kern="1200" cap="none" spc="0" normalizeH="0" baseline="0" noProof="0" dirty="0">
                <a:ln>
                  <a:noFill/>
                </a:ln>
                <a:solidFill>
                  <a:srgbClr val="0000FF"/>
                </a:solidFill>
                <a:effectLst/>
                <a:uLnTx/>
                <a:uFillTx/>
                <a:latin typeface="ＭＳ Ｐゴシック"/>
                <a:ea typeface="ＭＳ Ｐゴシック"/>
                <a:cs typeface="+mn-cs"/>
              </a:rPr>
              <a:t>IB</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小野陽一、高橋幸利、他、抗</a:t>
            </a:r>
            <a:r>
              <a:rPr kumimoji="1" lang="en-US" altLang="ja-JP" sz="1200" b="0" i="0" u="none" strike="noStrike" kern="1200" cap="none" spc="0" normalizeH="0" baseline="0" noProof="0" dirty="0" err="1">
                <a:ln>
                  <a:noFill/>
                </a:ln>
                <a:solidFill>
                  <a:prstClr val="black"/>
                </a:solidFill>
                <a:effectLst/>
                <a:uLnTx/>
                <a:uFillTx/>
                <a:latin typeface="ＭＳ Ｐゴシック"/>
                <a:ea typeface="ＭＳ Ｐゴシック"/>
                <a:cs typeface="Arial" panose="020B0604020202020204" pitchFamily="34" charset="0"/>
              </a:rPr>
              <a:t>GluR</a:t>
            </a:r>
            <a:r>
              <a:rPr kumimoji="1" lang="el-GR"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ε2</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抗体陽性の成人発症</a:t>
            </a:r>
            <a:r>
              <a:rPr kumimoji="1" lang="en-US" altLang="ja-JP" sz="1200" b="0" i="0" u="none" strike="noStrike" kern="1200" cap="none" spc="0" normalizeH="0" baseline="0" noProof="0" dirty="0" err="1">
                <a:ln>
                  <a:noFill/>
                </a:ln>
                <a:solidFill>
                  <a:srgbClr val="FF00FF"/>
                </a:solidFill>
                <a:effectLst/>
                <a:uLnTx/>
                <a:uFillTx/>
                <a:latin typeface="ＭＳ Ｐゴシック"/>
                <a:ea typeface="ＭＳ Ｐゴシック"/>
                <a:cs typeface="Arial" panose="020B0604020202020204" pitchFamily="34" charset="0"/>
              </a:rPr>
              <a:t>hemiconvulsion</a:t>
            </a:r>
            <a:r>
              <a:rPr kumimoji="1" lang="en-US" altLang="ja-JP" sz="1200" b="0" i="0" u="none" strike="noStrike" kern="1200" cap="none" spc="0" normalizeH="0" baseline="0" noProof="0" dirty="0">
                <a:ln>
                  <a:noFill/>
                </a:ln>
                <a:solidFill>
                  <a:srgbClr val="FF00FF"/>
                </a:solidFill>
                <a:effectLst/>
                <a:uLnTx/>
                <a:uFillTx/>
                <a:latin typeface="ＭＳ Ｐゴシック"/>
                <a:ea typeface="ＭＳ Ｐゴシック"/>
                <a:cs typeface="Arial" panose="020B0604020202020204" pitchFamily="34" charset="0"/>
              </a:rPr>
              <a:t>-hemiplegia-epilepsy syndrome</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の</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1</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例、精神医学、</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2007;49(</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４</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a:t>
            </a:r>
            <a:r>
              <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401-405.</a:t>
            </a:r>
            <a:r>
              <a:rPr kumimoji="1" lang="ja-JP" altLang="en-US"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rPr>
              <a:t> </a:t>
            </a:r>
            <a:r>
              <a:rPr kumimoji="1" lang="en-US" altLang="ja-JP" sz="1200" b="0" i="0" u="none" strike="noStrike" kern="12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rPr>
              <a:t>IB</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1" lang="ja-JP" altLang="ja-JP" sz="1200" b="0" i="0" u="none" strike="noStrike" kern="1200" cap="none" spc="0" normalizeH="0" baseline="0" noProof="0" dirty="0">
              <a:ln>
                <a:noFill/>
              </a:ln>
              <a:solidFill>
                <a:prstClr val="black"/>
              </a:solidFill>
              <a:effectLst/>
              <a:uLnTx/>
              <a:uFillTx/>
              <a:latin typeface="ＭＳ Ｐゴシック"/>
              <a:ea typeface="ＭＳ Ｐゴシック"/>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1" lang="ja-JP" altLang="ja-JP" sz="1200" b="0" i="0" u="none" strike="noStrike" kern="100" cap="none" spc="0" normalizeH="0" baseline="0" noProof="0" dirty="0">
              <a:ln>
                <a:noFill/>
              </a:ln>
              <a:solidFill>
                <a:srgbClr val="0000FF"/>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1" lang="en-US" altLang="ja-JP" sz="1200" b="0" i="0" u="none" strike="noStrike" kern="1200" cap="none" spc="0" normalizeH="0" baseline="0" noProof="0" dirty="0">
              <a:ln>
                <a:noFill/>
              </a:ln>
              <a:solidFill>
                <a:prstClr val="black"/>
              </a:solidFill>
              <a:effectLst/>
              <a:uLnTx/>
              <a:uFillTx/>
              <a:latin typeface="ＭＳ Ｐゴシック"/>
              <a:ea typeface="ＭＳ Ｐゴシック"/>
              <a:cs typeface="Arial" panose="020B0604020202020204" pitchFamily="34" charset="0"/>
            </a:endParaRPr>
          </a:p>
        </p:txBody>
      </p:sp>
      <p:sp>
        <p:nvSpPr>
          <p:cNvPr id="4" name="テキスト ボックス 3">
            <a:extLst>
              <a:ext uri="{FF2B5EF4-FFF2-40B4-BE49-F238E27FC236}">
                <a16:creationId xmlns:a16="http://schemas.microsoft.com/office/drawing/2014/main" id="{05EE82DF-E9A3-86E5-5C89-8BA770633576}"/>
              </a:ext>
            </a:extLst>
          </p:cNvPr>
          <p:cNvSpPr txBox="1"/>
          <p:nvPr/>
        </p:nvSpPr>
        <p:spPr>
          <a:xfrm>
            <a:off x="359532" y="237226"/>
            <a:ext cx="1056700"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Epilepsy</a:t>
            </a:r>
            <a:endParaRPr kumimoji="1" lang="ja-JP" altLang="en-US" sz="18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
        <p:nvSpPr>
          <p:cNvPr id="5" name="テキスト ボックス 4">
            <a:extLst>
              <a:ext uri="{FF2B5EF4-FFF2-40B4-BE49-F238E27FC236}">
                <a16:creationId xmlns:a16="http://schemas.microsoft.com/office/drawing/2014/main" id="{A2A9BFF1-3B97-DC18-51D9-CA06AE6BCA95}"/>
              </a:ext>
            </a:extLst>
          </p:cNvPr>
          <p:cNvSpPr txBox="1"/>
          <p:nvPr/>
        </p:nvSpPr>
        <p:spPr>
          <a:xfrm>
            <a:off x="7972830" y="188640"/>
            <a:ext cx="813043"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rPr>
              <a:t>20250428</a:t>
            </a:r>
            <a:endParaRPr kumimoji="1" lang="ja-JP" alt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704839065"/>
      </p:ext>
    </p:extLst>
  </p:cSld>
  <p:clrMapOvr>
    <a:masterClrMapping/>
  </p:clrMapOvr>
</p:sld>
</file>

<file path=ppt/theme/theme1.xml><?xml version="1.0" encoding="utf-8"?>
<a:theme xmlns:a="http://schemas.openxmlformats.org/drawingml/2006/main" name="38_標準デザイン">
  <a:themeElements>
    <a:clrScheme name="ユーザー定義 1">
      <a:dk1>
        <a:sysClr val="windowText" lastClr="000000"/>
      </a:dk1>
      <a:lt1>
        <a:sysClr val="window" lastClr="FFFFFF"/>
      </a:lt1>
      <a:dk2>
        <a:srgbClr val="000000"/>
      </a:dk2>
      <a:lt2>
        <a:srgbClr val="FFFFCC"/>
      </a:lt2>
      <a:accent1>
        <a:srgbClr val="FFFF00"/>
      </a:accent1>
      <a:accent2>
        <a:srgbClr val="FE19FF"/>
      </a:accent2>
      <a:accent3>
        <a:srgbClr val="0000FF"/>
      </a:accent3>
      <a:accent4>
        <a:srgbClr val="00B050"/>
      </a:accent4>
      <a:accent5>
        <a:srgbClr val="FFCCFF"/>
      </a:accent5>
      <a:accent6>
        <a:srgbClr val="F79646"/>
      </a:accent6>
      <a:hlink>
        <a:srgbClr val="0000FF"/>
      </a:hlink>
      <a:folHlink>
        <a:srgbClr val="800080"/>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85_標準デザイン">
  <a:themeElements>
    <a:clrScheme name="ユーザー定義 1">
      <a:dk1>
        <a:sysClr val="windowText" lastClr="000000"/>
      </a:dk1>
      <a:lt1>
        <a:sysClr val="window" lastClr="FFFFFF"/>
      </a:lt1>
      <a:dk2>
        <a:srgbClr val="1F497D"/>
      </a:dk2>
      <a:lt2>
        <a:srgbClr val="EEECE1"/>
      </a:lt2>
      <a:accent1>
        <a:srgbClr val="0000FF"/>
      </a:accent1>
      <a:accent2>
        <a:srgbClr val="FF0000"/>
      </a:accent2>
      <a:accent3>
        <a:srgbClr val="9BBB59"/>
      </a:accent3>
      <a:accent4>
        <a:srgbClr val="8064A2"/>
      </a:accent4>
      <a:accent5>
        <a:srgbClr val="4BACC6"/>
      </a:accent5>
      <a:accent6>
        <a:srgbClr val="F79646"/>
      </a:accent6>
      <a:hlink>
        <a:srgbClr val="0000FF"/>
      </a:hlink>
      <a:folHlink>
        <a:srgbClr val="FF00FF"/>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2788</TotalTime>
  <Words>5841</Words>
  <Application>Microsoft Office PowerPoint</Application>
  <PresentationFormat>画面に合わせる (4:3)</PresentationFormat>
  <Paragraphs>205</Paragraphs>
  <Slides>15</Slides>
  <Notes>7</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15</vt:i4>
      </vt:variant>
    </vt:vector>
  </HeadingPairs>
  <TitlesOfParts>
    <vt:vector size="24" baseType="lpstr">
      <vt:lpstr>Kosugi Maru</vt:lpstr>
      <vt:lpstr>ＭＳ Ｐゴシック</vt:lpstr>
      <vt:lpstr>StempelSchneidlerStd-Roman</vt:lpstr>
      <vt:lpstr>游ゴシック</vt:lpstr>
      <vt:lpstr>Arial</vt:lpstr>
      <vt:lpstr>Calibri</vt:lpstr>
      <vt:lpstr>Times New Roman</vt:lpstr>
      <vt:lpstr>38_標準デザイン</vt:lpstr>
      <vt:lpstr>85_標準デザイン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高橋 幸利</dc:creator>
  <cp:lastModifiedBy>澁谷　蓮／Shibuya,Ren</cp:lastModifiedBy>
  <cp:revision>116</cp:revision>
  <cp:lastPrinted>2019-08-13T13:20:19Z</cp:lastPrinted>
  <dcterms:created xsi:type="dcterms:W3CDTF">2019-07-27T09:38:44Z</dcterms:created>
  <dcterms:modified xsi:type="dcterms:W3CDTF">2025-05-12T06:59:36Z</dcterms:modified>
</cp:coreProperties>
</file>